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9" r:id="rId4"/>
    <p:sldId id="257" r:id="rId5"/>
    <p:sldId id="260" r:id="rId6"/>
    <p:sldId id="261" r:id="rId7"/>
    <p:sldId id="263" r:id="rId8"/>
    <p:sldId id="264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86" r:id="rId21"/>
    <p:sldId id="287" r:id="rId22"/>
    <p:sldId id="288" r:id="rId23"/>
    <p:sldId id="289" r:id="rId24"/>
    <p:sldId id="292" r:id="rId25"/>
    <p:sldId id="293" r:id="rId26"/>
    <p:sldId id="294" r:id="rId27"/>
    <p:sldId id="295" r:id="rId28"/>
    <p:sldId id="281" r:id="rId29"/>
    <p:sldId id="282" r:id="rId30"/>
    <p:sldId id="283" r:id="rId31"/>
    <p:sldId id="284" r:id="rId32"/>
    <p:sldId id="285" r:id="rId33"/>
    <p:sldId id="279" r:id="rId34"/>
    <p:sldId id="280" r:id="rId35"/>
    <p:sldId id="296" r:id="rId36"/>
    <p:sldId id="297" r:id="rId37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68"/>
        <p:guide pos="220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024" y="239324"/>
            <a:ext cx="1267974" cy="4001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43823" y="706223"/>
            <a:ext cx="742315" cy="168910"/>
          </a:xfrm>
          <a:custGeom>
            <a:avLst/>
            <a:gdLst/>
            <a:ahLst/>
            <a:cxnLst/>
            <a:rect l="l" t="t" r="r" b="b"/>
            <a:pathLst>
              <a:path w="742315" h="168909">
                <a:moveTo>
                  <a:pt x="714148" y="168299"/>
                </a:moveTo>
                <a:lnTo>
                  <a:pt x="28049" y="168299"/>
                </a:lnTo>
                <a:lnTo>
                  <a:pt x="17131" y="166095"/>
                </a:lnTo>
                <a:lnTo>
                  <a:pt x="8215" y="160084"/>
                </a:lnTo>
                <a:lnTo>
                  <a:pt x="2204" y="151168"/>
                </a:lnTo>
                <a:lnTo>
                  <a:pt x="0" y="140249"/>
                </a:lnTo>
                <a:lnTo>
                  <a:pt x="0" y="28049"/>
                </a:lnTo>
                <a:lnTo>
                  <a:pt x="2204" y="17131"/>
                </a:lnTo>
                <a:lnTo>
                  <a:pt x="8215" y="8215"/>
                </a:lnTo>
                <a:lnTo>
                  <a:pt x="17131" y="2204"/>
                </a:lnTo>
                <a:lnTo>
                  <a:pt x="28049" y="0"/>
                </a:lnTo>
                <a:lnTo>
                  <a:pt x="721588" y="0"/>
                </a:lnTo>
                <a:lnTo>
                  <a:pt x="728721" y="2954"/>
                </a:lnTo>
                <a:lnTo>
                  <a:pt x="733983" y="8214"/>
                </a:lnTo>
                <a:lnTo>
                  <a:pt x="739243" y="13477"/>
                </a:lnTo>
                <a:lnTo>
                  <a:pt x="742198" y="20609"/>
                </a:lnTo>
                <a:lnTo>
                  <a:pt x="742198" y="140249"/>
                </a:lnTo>
                <a:lnTo>
                  <a:pt x="739994" y="151168"/>
                </a:lnTo>
                <a:lnTo>
                  <a:pt x="733983" y="160084"/>
                </a:lnTo>
                <a:lnTo>
                  <a:pt x="725067" y="166095"/>
                </a:lnTo>
                <a:lnTo>
                  <a:pt x="714148" y="168299"/>
                </a:lnTo>
                <a:close/>
              </a:path>
            </a:pathLst>
          </a:custGeom>
          <a:solidFill>
            <a:srgbClr val="00A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43823" y="706223"/>
            <a:ext cx="742315" cy="168910"/>
          </a:xfrm>
          <a:custGeom>
            <a:avLst/>
            <a:gdLst/>
            <a:ahLst/>
            <a:cxnLst/>
            <a:rect l="l" t="t" r="r" b="b"/>
            <a:pathLst>
              <a:path w="742315" h="168909">
                <a:moveTo>
                  <a:pt x="714148" y="168299"/>
                </a:moveTo>
                <a:lnTo>
                  <a:pt x="28049" y="168299"/>
                </a:lnTo>
                <a:lnTo>
                  <a:pt x="17131" y="166095"/>
                </a:lnTo>
                <a:lnTo>
                  <a:pt x="8215" y="160084"/>
                </a:lnTo>
                <a:lnTo>
                  <a:pt x="2204" y="151168"/>
                </a:lnTo>
                <a:lnTo>
                  <a:pt x="0" y="140249"/>
                </a:lnTo>
                <a:lnTo>
                  <a:pt x="0" y="28049"/>
                </a:lnTo>
                <a:lnTo>
                  <a:pt x="2204" y="17131"/>
                </a:lnTo>
                <a:lnTo>
                  <a:pt x="8215" y="8215"/>
                </a:lnTo>
                <a:lnTo>
                  <a:pt x="17131" y="2204"/>
                </a:lnTo>
                <a:lnTo>
                  <a:pt x="28049" y="0"/>
                </a:lnTo>
                <a:lnTo>
                  <a:pt x="721588" y="0"/>
                </a:lnTo>
                <a:lnTo>
                  <a:pt x="728721" y="2954"/>
                </a:lnTo>
                <a:lnTo>
                  <a:pt x="733983" y="8214"/>
                </a:lnTo>
                <a:lnTo>
                  <a:pt x="739243" y="13477"/>
                </a:lnTo>
                <a:lnTo>
                  <a:pt x="742198" y="20609"/>
                </a:lnTo>
                <a:lnTo>
                  <a:pt x="742198" y="140249"/>
                </a:lnTo>
                <a:lnTo>
                  <a:pt x="739994" y="151168"/>
                </a:lnTo>
                <a:lnTo>
                  <a:pt x="733983" y="160084"/>
                </a:lnTo>
                <a:lnTo>
                  <a:pt x="725067" y="166095"/>
                </a:lnTo>
                <a:lnTo>
                  <a:pt x="714148" y="1682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19116" y="1690452"/>
            <a:ext cx="2705767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1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1">
                <a:solidFill>
                  <a:srgbClr val="8E8E8E"/>
                </a:solidFill>
                <a:latin typeface="Verdana" panose="020B0804030504040204"/>
                <a:cs typeface="Verdana" panose="020B08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1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1">
                <a:solidFill>
                  <a:srgbClr val="8E8E8E"/>
                </a:solidFill>
                <a:latin typeface="Verdana" panose="020B0804030504040204"/>
                <a:cs typeface="Verdana" panose="020B08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1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1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5973" y="181217"/>
            <a:ext cx="1975485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1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82527" y="1726641"/>
            <a:ext cx="4429759" cy="2037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1">
                <a:solidFill>
                  <a:srgbClr val="8E8E8E"/>
                </a:solidFill>
                <a:latin typeface="Verdana" panose="020B0804030504040204"/>
                <a:cs typeface="Verdana" panose="020B08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31.jpeg"/><Relationship Id="rId6" Type="http://schemas.openxmlformats.org/officeDocument/2006/relationships/image" Target="../media/image4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6.png"/><Relationship Id="rId14" Type="http://schemas.openxmlformats.org/officeDocument/2006/relationships/image" Target="../media/image32.png"/><Relationship Id="rId13" Type="http://schemas.openxmlformats.org/officeDocument/2006/relationships/image" Target="../media/image43.png"/><Relationship Id="rId12" Type="http://schemas.openxmlformats.org/officeDocument/2006/relationships/image" Target="../media/image42.png"/><Relationship Id="rId11" Type="http://schemas.openxmlformats.org/officeDocument/2006/relationships/image" Target="../media/image24.png"/><Relationship Id="rId10" Type="http://schemas.openxmlformats.org/officeDocument/2006/relationships/image" Target="../media/image13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41.png"/><Relationship Id="rId7" Type="http://schemas.openxmlformats.org/officeDocument/2006/relationships/image" Target="../media/image31.jpeg"/><Relationship Id="rId6" Type="http://schemas.openxmlformats.org/officeDocument/2006/relationships/image" Target="../media/image4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6.png"/><Relationship Id="rId16" Type="http://schemas.openxmlformats.org/officeDocument/2006/relationships/image" Target="../media/image32.png"/><Relationship Id="rId15" Type="http://schemas.openxmlformats.org/officeDocument/2006/relationships/image" Target="../media/image42.png"/><Relationship Id="rId14" Type="http://schemas.openxmlformats.org/officeDocument/2006/relationships/image" Target="../media/image45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43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41.png"/><Relationship Id="rId7" Type="http://schemas.openxmlformats.org/officeDocument/2006/relationships/image" Target="../media/image31.jpeg"/><Relationship Id="rId6" Type="http://schemas.openxmlformats.org/officeDocument/2006/relationships/image" Target="../media/image4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6.png"/><Relationship Id="rId16" Type="http://schemas.openxmlformats.org/officeDocument/2006/relationships/image" Target="../media/image32.png"/><Relationship Id="rId15" Type="http://schemas.openxmlformats.org/officeDocument/2006/relationships/image" Target="../media/image13.png"/><Relationship Id="rId14" Type="http://schemas.openxmlformats.org/officeDocument/2006/relationships/image" Target="../media/image12.png"/><Relationship Id="rId13" Type="http://schemas.openxmlformats.org/officeDocument/2006/relationships/image" Target="../media/image11.png"/><Relationship Id="rId12" Type="http://schemas.openxmlformats.org/officeDocument/2006/relationships/image" Target="../media/image42.png"/><Relationship Id="rId11" Type="http://schemas.openxmlformats.org/officeDocument/2006/relationships/image" Target="../media/image46.png"/><Relationship Id="rId10" Type="http://schemas.openxmlformats.org/officeDocument/2006/relationships/image" Target="../media/image43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31.jpe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6.png"/><Relationship Id="rId16" Type="http://schemas.openxmlformats.org/officeDocument/2006/relationships/image" Target="../media/image32.png"/><Relationship Id="rId15" Type="http://schemas.openxmlformats.org/officeDocument/2006/relationships/image" Target="../media/image42.png"/><Relationship Id="rId14" Type="http://schemas.openxmlformats.org/officeDocument/2006/relationships/image" Target="../media/image47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4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24.png"/><Relationship Id="rId7" Type="http://schemas.openxmlformats.org/officeDocument/2006/relationships/image" Target="../media/image31.jpeg"/><Relationship Id="rId6" Type="http://schemas.openxmlformats.org/officeDocument/2006/relationships/image" Target="../media/image4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6.png"/><Relationship Id="rId14" Type="http://schemas.openxmlformats.org/officeDocument/2006/relationships/image" Target="../media/image32.png"/><Relationship Id="rId13" Type="http://schemas.openxmlformats.org/officeDocument/2006/relationships/image" Target="../media/image42.png"/><Relationship Id="rId12" Type="http://schemas.openxmlformats.org/officeDocument/2006/relationships/image" Target="../media/image48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4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53.jpeg"/><Relationship Id="rId10" Type="http://schemas.openxmlformats.org/officeDocument/2006/relationships/image" Target="../media/image52.png"/><Relationship Id="rId1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png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55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1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68.png"/><Relationship Id="rId14" Type="http://schemas.openxmlformats.org/officeDocument/2006/relationships/image" Target="../media/image33.png"/><Relationship Id="rId13" Type="http://schemas.openxmlformats.org/officeDocument/2006/relationships/image" Target="../media/image67.png"/><Relationship Id="rId12" Type="http://schemas.openxmlformats.org/officeDocument/2006/relationships/image" Target="../media/image66.jpeg"/><Relationship Id="rId11" Type="http://schemas.openxmlformats.org/officeDocument/2006/relationships/image" Target="../media/image65.png"/><Relationship Id="rId10" Type="http://schemas.openxmlformats.org/officeDocument/2006/relationships/image" Target="../media/image64.png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71.png"/><Relationship Id="rId5" Type="http://schemas.openxmlformats.org/officeDocument/2006/relationships/image" Target="../media/image60.png"/><Relationship Id="rId4" Type="http://schemas.openxmlformats.org/officeDocument/2006/relationships/image" Target="../media/image36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68.png"/><Relationship Id="rId12" Type="http://schemas.openxmlformats.org/officeDocument/2006/relationships/image" Target="../media/image33.png"/><Relationship Id="rId11" Type="http://schemas.openxmlformats.org/officeDocument/2006/relationships/image" Target="../media/image73.png"/><Relationship Id="rId10" Type="http://schemas.openxmlformats.org/officeDocument/2006/relationships/image" Target="../media/image72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hyperlink" Target="https://www.postgresql.org/docs/12/queries-order.html" TargetMode="External"/><Relationship Id="rId7" Type="http://schemas.openxmlformats.org/officeDocument/2006/relationships/image" Target="../media/image78.png"/><Relationship Id="rId6" Type="http://schemas.openxmlformats.org/officeDocument/2006/relationships/image" Target="../media/image20.png"/><Relationship Id="rId5" Type="http://schemas.openxmlformats.org/officeDocument/2006/relationships/image" Target="../media/image77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png"/><Relationship Id="rId8" Type="http://schemas.openxmlformats.org/officeDocument/2006/relationships/image" Target="../media/image86.png"/><Relationship Id="rId7" Type="http://schemas.openxmlformats.org/officeDocument/2006/relationships/image" Target="../media/image85.png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88.png"/><Relationship Id="rId11" Type="http://schemas.openxmlformats.org/officeDocument/2006/relationships/image" Target="../media/image20.png"/><Relationship Id="rId10" Type="http://schemas.openxmlformats.org/officeDocument/2006/relationships/image" Target="../media/image59.png"/><Relationship Id="rId1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1.png"/><Relationship Id="rId8" Type="http://schemas.openxmlformats.org/officeDocument/2006/relationships/image" Target="../media/image51.png"/><Relationship Id="rId7" Type="http://schemas.openxmlformats.org/officeDocument/2006/relationships/image" Target="../media/image90.png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png"/><Relationship Id="rId8" Type="http://schemas.openxmlformats.org/officeDocument/2006/relationships/image" Target="../media/image92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74.png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4.png"/><Relationship Id="rId8" Type="http://schemas.openxmlformats.org/officeDocument/2006/relationships/hyperlink" Target="https://www.odoo.com/documentation/16.0/developer/glossary.html" TargetMode="Externa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96.png"/><Relationship Id="rId11" Type="http://schemas.openxmlformats.org/officeDocument/2006/relationships/image" Target="../media/image74.png"/><Relationship Id="rId10" Type="http://schemas.openxmlformats.org/officeDocument/2006/relationships/image" Target="../media/image95.png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102.jpe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3" Type="http://schemas.openxmlformats.org/officeDocument/2006/relationships/image" Target="../media/image99.jpeg"/><Relationship Id="rId2" Type="http://schemas.openxmlformats.org/officeDocument/2006/relationships/image" Target="../media/image98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2.png"/><Relationship Id="rId16" Type="http://schemas.openxmlformats.org/officeDocument/2006/relationships/image" Target="../media/image64.png"/><Relationship Id="rId15" Type="http://schemas.openxmlformats.org/officeDocument/2006/relationships/image" Target="../media/image103.png"/><Relationship Id="rId14" Type="http://schemas.openxmlformats.org/officeDocument/2006/relationships/hyperlink" Target="https://www.odoo.com/documentation/16.0/developer/reference/backend/data.html#reference-data-shortcuts" TargetMode="External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4.png"/><Relationship Id="rId3" Type="http://schemas.openxmlformats.org/officeDocument/2006/relationships/hyperlink" Target="https://www.odoo.com/documentation/16.0/developer/reference/backend/orm.html#odoo.fields.Date.today" TargetMode="External"/><Relationship Id="rId2" Type="http://schemas.openxmlformats.org/officeDocument/2006/relationships/image" Target="../media/image51.png"/><Relationship Id="rId1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4.png"/><Relationship Id="rId2" Type="http://schemas.openxmlformats.org/officeDocument/2006/relationships/image" Target="../media/image51.png"/><Relationship Id="rId1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odoo.com/documentation/16.0/developer/glossary.html" TargetMode="Externa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7.jpeg"/><Relationship Id="rId4" Type="http://schemas.openxmlformats.org/officeDocument/2006/relationships/image" Target="../media/image106.png"/><Relationship Id="rId3" Type="http://schemas.openxmlformats.org/officeDocument/2006/relationships/image" Target="../media/image51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9.jpeg"/><Relationship Id="rId3" Type="http://schemas.openxmlformats.org/officeDocument/2006/relationships/image" Target="../media/image108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1.jpeg"/><Relationship Id="rId3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4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23.pn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32.png"/><Relationship Id="rId2" Type="http://schemas.openxmlformats.org/officeDocument/2006/relationships/image" Target="../media/image22.png"/><Relationship Id="rId19" Type="http://schemas.openxmlformats.org/officeDocument/2006/relationships/image" Target="../media/image16.png"/><Relationship Id="rId18" Type="http://schemas.openxmlformats.org/officeDocument/2006/relationships/image" Target="../media/image31.jpeg"/><Relationship Id="rId17" Type="http://schemas.openxmlformats.org/officeDocument/2006/relationships/image" Target="../media/image30.png"/><Relationship Id="rId16" Type="http://schemas.openxmlformats.org/officeDocument/2006/relationships/image" Target="../media/image29.jpeg"/><Relationship Id="rId15" Type="http://schemas.openxmlformats.org/officeDocument/2006/relationships/image" Target="../media/image28.png"/><Relationship Id="rId14" Type="http://schemas.openxmlformats.org/officeDocument/2006/relationships/image" Target="../media/image27.jpeg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13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4.png"/><Relationship Id="rId11" Type="http://schemas.openxmlformats.org/officeDocument/2006/relationships/image" Target="../media/image32.png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39.png"/><Relationship Id="rId14" Type="http://schemas.openxmlformats.org/officeDocument/2006/relationships/image" Target="../media/image20.png"/><Relationship Id="rId13" Type="http://schemas.openxmlformats.org/officeDocument/2006/relationships/image" Target="../media/image14.png"/><Relationship Id="rId12" Type="http://schemas.openxmlformats.org/officeDocument/2006/relationships/image" Target="../media/image38.png"/><Relationship Id="rId11" Type="http://schemas.openxmlformats.org/officeDocument/2006/relationships/image" Target="../media/image27.jpeg"/><Relationship Id="rId10" Type="http://schemas.openxmlformats.org/officeDocument/2006/relationships/image" Target="../media/image37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6.png"/><Relationship Id="rId11" Type="http://schemas.openxmlformats.org/officeDocument/2006/relationships/image" Target="../media/image32.png"/><Relationship Id="rId10" Type="http://schemas.openxmlformats.org/officeDocument/2006/relationships/image" Target="../media/image14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943" y="2000170"/>
            <a:ext cx="2312570" cy="567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1471930" y="1690370"/>
            <a:ext cx="4453255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270" dirty="0">
                <a:solidFill>
                  <a:srgbClr val="333333"/>
                </a:solidFill>
              </a:rPr>
              <a:t>Lesson 3</a:t>
            </a:r>
            <a:endParaRPr sz="6000"/>
          </a:p>
        </p:txBody>
      </p:sp>
      <p:sp>
        <p:nvSpPr>
          <p:cNvPr id="5" name="object 5"/>
          <p:cNvSpPr txBox="1"/>
          <p:nvPr/>
        </p:nvSpPr>
        <p:spPr>
          <a:xfrm>
            <a:off x="1471930" y="2907030"/>
            <a:ext cx="469900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spc="-105" dirty="0">
                <a:solidFill>
                  <a:srgbClr val="333333"/>
                </a:solidFill>
                <a:latin typeface="Liberation Sans Narrow"/>
                <a:cs typeface="Liberation Sans Narrow"/>
              </a:rPr>
              <a:t>Introduction</a:t>
            </a:r>
            <a:r>
              <a:rPr sz="3000" b="1" i="1" spc="-45" dirty="0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sz="3000" b="1" i="1" spc="-50" dirty="0">
                <a:solidFill>
                  <a:srgbClr val="333333"/>
                </a:solidFill>
                <a:latin typeface="Liberation Sans Narrow"/>
                <a:cs typeface="Liberation Sans Narrow"/>
              </a:rPr>
              <a:t>to</a:t>
            </a:r>
            <a:r>
              <a:rPr sz="3000" b="1" i="1" spc="-45" dirty="0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sz="3000" b="1" i="1" spc="-145" dirty="0">
                <a:solidFill>
                  <a:srgbClr val="333333"/>
                </a:solidFill>
                <a:latin typeface="Liberation Sans Narrow"/>
                <a:cs typeface="Liberation Sans Narrow"/>
              </a:rPr>
              <a:t>Security</a:t>
            </a:r>
            <a:endParaRPr sz="3000">
              <a:latin typeface="Liberation Sans Narrow"/>
              <a:cs typeface="Liberation Sans Narrow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4418" y="3328793"/>
            <a:ext cx="1324797" cy="491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4162" y="2871538"/>
            <a:ext cx="340720" cy="34071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94948" y="1159260"/>
            <a:ext cx="374183" cy="432168"/>
          </a:xfrm>
          <a:prstGeom prst="rect">
            <a:avLst/>
          </a:prstGeom>
        </p:spPr>
      </p:pic>
      <p:sp>
        <p:nvSpPr>
          <p:cNvPr id="9" name="object 5"/>
          <p:cNvSpPr txBox="1"/>
          <p:nvPr/>
        </p:nvSpPr>
        <p:spPr>
          <a:xfrm>
            <a:off x="1477645" y="3457575"/>
            <a:ext cx="469900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dirty="0">
                <a:solidFill>
                  <a:srgbClr val="333333"/>
                </a:solidFill>
                <a:latin typeface="Liberation Sans Narrow"/>
                <a:cs typeface="Liberation Sans Narrow"/>
              </a:rPr>
              <a:t>Ordering, Basic Views</a:t>
            </a:r>
            <a:endParaRPr sz="3000" b="1" i="1" dirty="0">
              <a:solidFill>
                <a:srgbClr val="333333"/>
              </a:solidFill>
              <a:latin typeface="Liberation Sans Narrow"/>
              <a:cs typeface="Liberation Sans Narrow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1477645" y="4030345"/>
            <a:ext cx="469900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dirty="0">
                <a:solidFill>
                  <a:srgbClr val="333333"/>
                </a:solidFill>
                <a:latin typeface="Liberation Sans Narrow"/>
                <a:cs typeface="Liberation Sans Narrow"/>
              </a:rPr>
              <a:t>Actions &amp; Menus</a:t>
            </a:r>
            <a:endParaRPr sz="3000" b="1" i="1" dirty="0">
              <a:solidFill>
                <a:srgbClr val="333333"/>
              </a:solidFill>
              <a:latin typeface="Liberation Sans Narrow"/>
              <a:cs typeface="Liberation Sans Narrow"/>
            </a:endParaRPr>
          </a:p>
        </p:txBody>
      </p:sp>
      <p:pic>
        <p:nvPicPr>
          <p:cNvPr id="11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9018" y="3912993"/>
            <a:ext cx="1324797" cy="49197"/>
          </a:xfrm>
          <a:prstGeom prst="rect">
            <a:avLst/>
          </a:prstGeom>
        </p:spPr>
      </p:pic>
      <p:pic>
        <p:nvPicPr>
          <p:cNvPr id="12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9018" y="4446393"/>
            <a:ext cx="1324797" cy="49197"/>
          </a:xfrm>
          <a:prstGeom prst="rect">
            <a:avLst/>
          </a:prstGeom>
        </p:spPr>
      </p:pic>
      <p:pic>
        <p:nvPicPr>
          <p:cNvPr id="13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4162" y="3378268"/>
            <a:ext cx="340720" cy="340715"/>
          </a:xfrm>
          <a:prstGeom prst="rect">
            <a:avLst/>
          </a:prstGeom>
        </p:spPr>
      </p:pic>
      <p:pic>
        <p:nvPicPr>
          <p:cNvPr id="14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4162" y="3962468"/>
            <a:ext cx="340720" cy="3407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152400" y="209550"/>
            <a:ext cx="1600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4287" y="3740342"/>
            <a:ext cx="2758440" cy="1417955"/>
            <a:chOff x="-14287" y="3740342"/>
            <a:chExt cx="2758440" cy="14179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556438" y="285374"/>
            <a:ext cx="3138170" cy="4599305"/>
            <a:chOff x="5556438" y="285374"/>
            <a:chExt cx="3138170" cy="459930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6438" y="285374"/>
              <a:ext cx="3137693" cy="459929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613588" y="323474"/>
              <a:ext cx="3023870" cy="4485005"/>
            </a:xfrm>
            <a:custGeom>
              <a:avLst/>
              <a:gdLst/>
              <a:ahLst/>
              <a:cxnLst/>
              <a:rect l="l" t="t" r="r" b="b"/>
              <a:pathLst>
                <a:path w="3023870" h="4485005">
                  <a:moveTo>
                    <a:pt x="2855494" y="4484990"/>
                  </a:moveTo>
                  <a:lnTo>
                    <a:pt x="167899" y="4484990"/>
                  </a:lnTo>
                  <a:lnTo>
                    <a:pt x="123266" y="4478993"/>
                  </a:lnTo>
                  <a:lnTo>
                    <a:pt x="83159" y="4462066"/>
                  </a:lnTo>
                  <a:lnTo>
                    <a:pt x="49178" y="4435812"/>
                  </a:lnTo>
                  <a:lnTo>
                    <a:pt x="22924" y="4401831"/>
                  </a:lnTo>
                  <a:lnTo>
                    <a:pt x="5997" y="4361724"/>
                  </a:lnTo>
                  <a:lnTo>
                    <a:pt x="0" y="4317091"/>
                  </a:lnTo>
                  <a:lnTo>
                    <a:pt x="0" y="167889"/>
                  </a:lnTo>
                  <a:lnTo>
                    <a:pt x="5997" y="123258"/>
                  </a:lnTo>
                  <a:lnTo>
                    <a:pt x="22924" y="83152"/>
                  </a:lnTo>
                  <a:lnTo>
                    <a:pt x="49178" y="49173"/>
                  </a:lnTo>
                  <a:lnTo>
                    <a:pt x="83159" y="22921"/>
                  </a:lnTo>
                  <a:lnTo>
                    <a:pt x="123266" y="5997"/>
                  </a:lnTo>
                  <a:lnTo>
                    <a:pt x="167899" y="0"/>
                  </a:lnTo>
                  <a:lnTo>
                    <a:pt x="2855494" y="0"/>
                  </a:lnTo>
                  <a:lnTo>
                    <a:pt x="2919750" y="12779"/>
                  </a:lnTo>
                  <a:lnTo>
                    <a:pt x="2974219" y="49172"/>
                  </a:lnTo>
                  <a:lnTo>
                    <a:pt x="3010609" y="103641"/>
                  </a:lnTo>
                  <a:lnTo>
                    <a:pt x="3023393" y="167889"/>
                  </a:lnTo>
                  <a:lnTo>
                    <a:pt x="3023393" y="4317091"/>
                  </a:lnTo>
                  <a:lnTo>
                    <a:pt x="3017396" y="4361724"/>
                  </a:lnTo>
                  <a:lnTo>
                    <a:pt x="3000469" y="4401831"/>
                  </a:lnTo>
                  <a:lnTo>
                    <a:pt x="2974215" y="4435812"/>
                  </a:lnTo>
                  <a:lnTo>
                    <a:pt x="2940234" y="4462066"/>
                  </a:lnTo>
                  <a:lnTo>
                    <a:pt x="2900127" y="4478993"/>
                  </a:lnTo>
                  <a:lnTo>
                    <a:pt x="2855494" y="4484990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5298639" y="1024360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5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227939" y="2107133"/>
            <a:ext cx="138430" cy="320675"/>
          </a:xfrm>
          <a:custGeom>
            <a:avLst/>
            <a:gdLst/>
            <a:ahLst/>
            <a:cxnLst/>
            <a:rect l="l" t="t" r="r" b="b"/>
            <a:pathLst>
              <a:path w="138429" h="320675">
                <a:moveTo>
                  <a:pt x="69149" y="320099"/>
                </a:moveTo>
                <a:lnTo>
                  <a:pt x="0" y="320099"/>
                </a:lnTo>
                <a:lnTo>
                  <a:pt x="69149" y="160049"/>
                </a:lnTo>
                <a:lnTo>
                  <a:pt x="0" y="0"/>
                </a:lnTo>
                <a:lnTo>
                  <a:pt x="69149" y="0"/>
                </a:lnTo>
                <a:lnTo>
                  <a:pt x="138299" y="160049"/>
                </a:lnTo>
                <a:lnTo>
                  <a:pt x="69149" y="320099"/>
                </a:lnTo>
                <a:close/>
              </a:path>
            </a:pathLst>
          </a:custGeom>
          <a:solidFill>
            <a:srgbClr val="00CD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95589" y="2642394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4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0" y="3730647"/>
            <a:ext cx="2550160" cy="1427480"/>
            <a:chOff x="0" y="3730647"/>
            <a:chExt cx="2550160" cy="142748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698" cy="1412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816379"/>
              <a:ext cx="2463977" cy="134139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289049" y="1184697"/>
            <a:ext cx="4552315" cy="2366010"/>
            <a:chOff x="289049" y="1184697"/>
            <a:chExt cx="4552315" cy="236601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049" y="1184697"/>
              <a:ext cx="4551890" cy="236549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299" y="1260897"/>
              <a:ext cx="4361391" cy="217499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65249" y="1241845"/>
              <a:ext cx="4399915" cy="2213610"/>
            </a:xfrm>
            <a:custGeom>
              <a:avLst/>
              <a:gdLst/>
              <a:ahLst/>
              <a:cxnLst/>
              <a:rect l="l" t="t" r="r" b="b"/>
              <a:pathLst>
                <a:path w="4399915" h="2213610">
                  <a:moveTo>
                    <a:pt x="0" y="0"/>
                  </a:moveTo>
                  <a:lnTo>
                    <a:pt x="4399491" y="0"/>
                  </a:lnTo>
                  <a:lnTo>
                    <a:pt x="4399491" y="2213098"/>
                  </a:lnTo>
                  <a:lnTo>
                    <a:pt x="0" y="221309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7890" y="989775"/>
            <a:ext cx="373723" cy="373724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5366256" y="266324"/>
            <a:ext cx="3347085" cy="4796790"/>
            <a:chOff x="5366256" y="266324"/>
            <a:chExt cx="3347085" cy="4796790"/>
          </a:xfrm>
        </p:grpSpPr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66256" y="4685365"/>
              <a:ext cx="377531" cy="37751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7388" y="266324"/>
              <a:ext cx="3175793" cy="463739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613588" y="323474"/>
              <a:ext cx="3023870" cy="4485005"/>
            </a:xfrm>
            <a:custGeom>
              <a:avLst/>
              <a:gdLst/>
              <a:ahLst/>
              <a:cxnLst/>
              <a:rect l="l" t="t" r="r" b="b"/>
              <a:pathLst>
                <a:path w="3023870" h="4485005">
                  <a:moveTo>
                    <a:pt x="2855494" y="4484990"/>
                  </a:moveTo>
                  <a:lnTo>
                    <a:pt x="167899" y="4484990"/>
                  </a:lnTo>
                  <a:lnTo>
                    <a:pt x="123266" y="4478993"/>
                  </a:lnTo>
                  <a:lnTo>
                    <a:pt x="83159" y="4462066"/>
                  </a:lnTo>
                  <a:lnTo>
                    <a:pt x="49178" y="4435812"/>
                  </a:lnTo>
                  <a:lnTo>
                    <a:pt x="22924" y="4401831"/>
                  </a:lnTo>
                  <a:lnTo>
                    <a:pt x="5997" y="4361724"/>
                  </a:lnTo>
                  <a:lnTo>
                    <a:pt x="0" y="4317091"/>
                  </a:lnTo>
                  <a:lnTo>
                    <a:pt x="0" y="167889"/>
                  </a:lnTo>
                  <a:lnTo>
                    <a:pt x="5997" y="123258"/>
                  </a:lnTo>
                  <a:lnTo>
                    <a:pt x="22924" y="83152"/>
                  </a:lnTo>
                  <a:lnTo>
                    <a:pt x="49178" y="49173"/>
                  </a:lnTo>
                  <a:lnTo>
                    <a:pt x="83159" y="22921"/>
                  </a:lnTo>
                  <a:lnTo>
                    <a:pt x="123266" y="5997"/>
                  </a:lnTo>
                  <a:lnTo>
                    <a:pt x="167899" y="0"/>
                  </a:lnTo>
                  <a:lnTo>
                    <a:pt x="2855494" y="0"/>
                  </a:lnTo>
                  <a:lnTo>
                    <a:pt x="2919750" y="12779"/>
                  </a:lnTo>
                  <a:lnTo>
                    <a:pt x="2974219" y="49172"/>
                  </a:lnTo>
                  <a:lnTo>
                    <a:pt x="3010609" y="103641"/>
                  </a:lnTo>
                  <a:lnTo>
                    <a:pt x="3023393" y="167889"/>
                  </a:lnTo>
                  <a:lnTo>
                    <a:pt x="3023393" y="4317091"/>
                  </a:lnTo>
                  <a:lnTo>
                    <a:pt x="3017396" y="4361724"/>
                  </a:lnTo>
                  <a:lnTo>
                    <a:pt x="3000469" y="4401831"/>
                  </a:lnTo>
                  <a:lnTo>
                    <a:pt x="2974215" y="4435812"/>
                  </a:lnTo>
                  <a:lnTo>
                    <a:pt x="2940234" y="4462066"/>
                  </a:lnTo>
                  <a:lnTo>
                    <a:pt x="2900127" y="4478993"/>
                  </a:lnTo>
                  <a:lnTo>
                    <a:pt x="2855494" y="4484990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613588" y="323474"/>
              <a:ext cx="3023870" cy="4485005"/>
            </a:xfrm>
            <a:custGeom>
              <a:avLst/>
              <a:gdLst/>
              <a:ahLst/>
              <a:cxnLst/>
              <a:rect l="l" t="t" r="r" b="b"/>
              <a:pathLst>
                <a:path w="3023870" h="4485005">
                  <a:moveTo>
                    <a:pt x="0" y="167889"/>
                  </a:moveTo>
                  <a:lnTo>
                    <a:pt x="5997" y="123258"/>
                  </a:lnTo>
                  <a:lnTo>
                    <a:pt x="22924" y="83152"/>
                  </a:lnTo>
                  <a:lnTo>
                    <a:pt x="49178" y="49173"/>
                  </a:lnTo>
                  <a:lnTo>
                    <a:pt x="83159" y="22921"/>
                  </a:lnTo>
                  <a:lnTo>
                    <a:pt x="123266" y="5997"/>
                  </a:lnTo>
                  <a:lnTo>
                    <a:pt x="167899" y="0"/>
                  </a:lnTo>
                  <a:lnTo>
                    <a:pt x="2855494" y="0"/>
                  </a:lnTo>
                  <a:lnTo>
                    <a:pt x="2919750" y="12779"/>
                  </a:lnTo>
                  <a:lnTo>
                    <a:pt x="2974219" y="49172"/>
                  </a:lnTo>
                  <a:lnTo>
                    <a:pt x="3010609" y="103641"/>
                  </a:lnTo>
                  <a:lnTo>
                    <a:pt x="3023393" y="167889"/>
                  </a:lnTo>
                  <a:lnTo>
                    <a:pt x="3023393" y="4317091"/>
                  </a:lnTo>
                  <a:lnTo>
                    <a:pt x="3017396" y="4361724"/>
                  </a:lnTo>
                  <a:lnTo>
                    <a:pt x="3000469" y="4401831"/>
                  </a:lnTo>
                  <a:lnTo>
                    <a:pt x="2974215" y="4435812"/>
                  </a:lnTo>
                  <a:lnTo>
                    <a:pt x="2940234" y="4462066"/>
                  </a:lnTo>
                  <a:lnTo>
                    <a:pt x="2900127" y="4478993"/>
                  </a:lnTo>
                  <a:lnTo>
                    <a:pt x="2855494" y="4484990"/>
                  </a:lnTo>
                  <a:lnTo>
                    <a:pt x="167899" y="4484990"/>
                  </a:lnTo>
                  <a:lnTo>
                    <a:pt x="123266" y="4478993"/>
                  </a:lnTo>
                  <a:lnTo>
                    <a:pt x="83159" y="4462066"/>
                  </a:lnTo>
                  <a:lnTo>
                    <a:pt x="49178" y="4435812"/>
                  </a:lnTo>
                  <a:lnTo>
                    <a:pt x="22924" y="4401831"/>
                  </a:lnTo>
                  <a:lnTo>
                    <a:pt x="5997" y="4361724"/>
                  </a:lnTo>
                  <a:lnTo>
                    <a:pt x="0" y="4317091"/>
                  </a:lnTo>
                  <a:lnTo>
                    <a:pt x="0" y="16788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735787" y="414594"/>
            <a:ext cx="2538095" cy="429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form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header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2700" marR="633095" indent="557530">
              <a:lnSpc>
                <a:spcPct val="100000"/>
              </a:lnSpc>
            </a:pPr>
            <a:r>
              <a:rPr sz="1000" b="1" spc="9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26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"state" </a:t>
            </a:r>
            <a:r>
              <a:rPr sz="1000" b="1" spc="4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widget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"statusbar"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header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sheet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div</a:t>
            </a:r>
            <a:r>
              <a:rPr sz="1000" b="1" spc="43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class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"oe_button_box"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BUTTONS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spc="4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4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div</a:t>
            </a:r>
            <a:r>
              <a:rPr sz="1000" b="1" spc="4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9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26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2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00" b="1" spc="-2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2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"name"</a:t>
            </a:r>
            <a:r>
              <a:rPr sz="1000" b="1" spc="-2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notebook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17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4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"Page1"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40652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CONTENT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17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4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"Page2"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40652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CONTENT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R="1191260" algn="r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R="1191260" algn="r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notebook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sheet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form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68773" y="105017"/>
            <a:ext cx="19754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0" dirty="0">
                <a:solidFill>
                  <a:srgbClr val="333333"/>
                </a:solidFill>
              </a:rPr>
              <a:t>Form</a:t>
            </a:r>
            <a:r>
              <a:rPr sz="3200" spc="45" dirty="0">
                <a:solidFill>
                  <a:srgbClr val="333333"/>
                </a:solidFill>
              </a:rPr>
              <a:t> </a:t>
            </a:r>
            <a:r>
              <a:rPr sz="3200" spc="-340" dirty="0">
                <a:solidFill>
                  <a:srgbClr val="333333"/>
                </a:solidFill>
              </a:rPr>
              <a:t>views</a:t>
            </a:r>
            <a:endParaRPr sz="3200"/>
          </a:p>
        </p:txBody>
      </p:sp>
      <p:pic>
        <p:nvPicPr>
          <p:cNvPr id="32" name="object 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135189" y="106679"/>
            <a:ext cx="283931" cy="28393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94424" y="570066"/>
            <a:ext cx="638991" cy="365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4287" y="3740342"/>
            <a:ext cx="2758440" cy="1417955"/>
            <a:chOff x="-14287" y="3740342"/>
            <a:chExt cx="2758440" cy="14179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556438" y="285374"/>
            <a:ext cx="3138170" cy="4599305"/>
            <a:chOff x="5556438" y="285374"/>
            <a:chExt cx="3138170" cy="459930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6438" y="285374"/>
              <a:ext cx="3137693" cy="459929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613588" y="323474"/>
              <a:ext cx="3023870" cy="4485005"/>
            </a:xfrm>
            <a:custGeom>
              <a:avLst/>
              <a:gdLst/>
              <a:ahLst/>
              <a:cxnLst/>
              <a:rect l="l" t="t" r="r" b="b"/>
              <a:pathLst>
                <a:path w="3023870" h="4485005">
                  <a:moveTo>
                    <a:pt x="2855494" y="4484990"/>
                  </a:moveTo>
                  <a:lnTo>
                    <a:pt x="167899" y="4484990"/>
                  </a:lnTo>
                  <a:lnTo>
                    <a:pt x="123266" y="4478993"/>
                  </a:lnTo>
                  <a:lnTo>
                    <a:pt x="83159" y="4462066"/>
                  </a:lnTo>
                  <a:lnTo>
                    <a:pt x="49178" y="4435812"/>
                  </a:lnTo>
                  <a:lnTo>
                    <a:pt x="22924" y="4401831"/>
                  </a:lnTo>
                  <a:lnTo>
                    <a:pt x="5997" y="4361724"/>
                  </a:lnTo>
                  <a:lnTo>
                    <a:pt x="0" y="4317091"/>
                  </a:lnTo>
                  <a:lnTo>
                    <a:pt x="0" y="167889"/>
                  </a:lnTo>
                  <a:lnTo>
                    <a:pt x="5997" y="123258"/>
                  </a:lnTo>
                  <a:lnTo>
                    <a:pt x="22924" y="83152"/>
                  </a:lnTo>
                  <a:lnTo>
                    <a:pt x="49178" y="49173"/>
                  </a:lnTo>
                  <a:lnTo>
                    <a:pt x="83159" y="22921"/>
                  </a:lnTo>
                  <a:lnTo>
                    <a:pt x="123266" y="5997"/>
                  </a:lnTo>
                  <a:lnTo>
                    <a:pt x="167899" y="0"/>
                  </a:lnTo>
                  <a:lnTo>
                    <a:pt x="2855494" y="0"/>
                  </a:lnTo>
                  <a:lnTo>
                    <a:pt x="2919750" y="12779"/>
                  </a:lnTo>
                  <a:lnTo>
                    <a:pt x="2974219" y="49172"/>
                  </a:lnTo>
                  <a:lnTo>
                    <a:pt x="3010609" y="103641"/>
                  </a:lnTo>
                  <a:lnTo>
                    <a:pt x="3023393" y="167889"/>
                  </a:lnTo>
                  <a:lnTo>
                    <a:pt x="3023393" y="4317091"/>
                  </a:lnTo>
                  <a:lnTo>
                    <a:pt x="3017396" y="4361724"/>
                  </a:lnTo>
                  <a:lnTo>
                    <a:pt x="3000469" y="4401831"/>
                  </a:lnTo>
                  <a:lnTo>
                    <a:pt x="2974215" y="4435812"/>
                  </a:lnTo>
                  <a:lnTo>
                    <a:pt x="2940234" y="4462066"/>
                  </a:lnTo>
                  <a:lnTo>
                    <a:pt x="2900127" y="4478993"/>
                  </a:lnTo>
                  <a:lnTo>
                    <a:pt x="2855494" y="4484990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5298639" y="1024360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5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295589" y="2642394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4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0" y="3730647"/>
            <a:ext cx="2550160" cy="1427480"/>
            <a:chOff x="0" y="3730647"/>
            <a:chExt cx="2550160" cy="142748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698" cy="14128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816379"/>
              <a:ext cx="2463977" cy="1341397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17890" y="989775"/>
            <a:ext cx="4723130" cy="2560955"/>
            <a:chOff x="117890" y="989775"/>
            <a:chExt cx="4723130" cy="256095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149" y="1222797"/>
              <a:ext cx="4475691" cy="228929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299" y="1260897"/>
              <a:ext cx="4361391" cy="217499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049" y="1184697"/>
              <a:ext cx="4551890" cy="236549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299" y="1260897"/>
              <a:ext cx="4361391" cy="21749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65249" y="1241845"/>
              <a:ext cx="4399915" cy="2213610"/>
            </a:xfrm>
            <a:custGeom>
              <a:avLst/>
              <a:gdLst/>
              <a:ahLst/>
              <a:cxnLst/>
              <a:rect l="l" t="t" r="r" b="b"/>
              <a:pathLst>
                <a:path w="4399915" h="2213610">
                  <a:moveTo>
                    <a:pt x="0" y="0"/>
                  </a:moveTo>
                  <a:lnTo>
                    <a:pt x="4399491" y="0"/>
                  </a:lnTo>
                  <a:lnTo>
                    <a:pt x="4399491" y="2213098"/>
                  </a:lnTo>
                  <a:lnTo>
                    <a:pt x="0" y="221309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890" y="989775"/>
              <a:ext cx="373723" cy="373724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5537388" y="266324"/>
            <a:ext cx="3176270" cy="4637405"/>
            <a:chOff x="5537388" y="266324"/>
            <a:chExt cx="3176270" cy="4637405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37388" y="266324"/>
              <a:ext cx="3175793" cy="463739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613588" y="323474"/>
              <a:ext cx="3023870" cy="4485005"/>
            </a:xfrm>
            <a:custGeom>
              <a:avLst/>
              <a:gdLst/>
              <a:ahLst/>
              <a:cxnLst/>
              <a:rect l="l" t="t" r="r" b="b"/>
              <a:pathLst>
                <a:path w="3023870" h="4485005">
                  <a:moveTo>
                    <a:pt x="2855494" y="4484990"/>
                  </a:moveTo>
                  <a:lnTo>
                    <a:pt x="167899" y="4484990"/>
                  </a:lnTo>
                  <a:lnTo>
                    <a:pt x="123266" y="4478993"/>
                  </a:lnTo>
                  <a:lnTo>
                    <a:pt x="83159" y="4462066"/>
                  </a:lnTo>
                  <a:lnTo>
                    <a:pt x="49178" y="4435812"/>
                  </a:lnTo>
                  <a:lnTo>
                    <a:pt x="22924" y="4401831"/>
                  </a:lnTo>
                  <a:lnTo>
                    <a:pt x="5997" y="4361724"/>
                  </a:lnTo>
                  <a:lnTo>
                    <a:pt x="0" y="4317091"/>
                  </a:lnTo>
                  <a:lnTo>
                    <a:pt x="0" y="167889"/>
                  </a:lnTo>
                  <a:lnTo>
                    <a:pt x="5997" y="123258"/>
                  </a:lnTo>
                  <a:lnTo>
                    <a:pt x="22924" y="83152"/>
                  </a:lnTo>
                  <a:lnTo>
                    <a:pt x="49178" y="49173"/>
                  </a:lnTo>
                  <a:lnTo>
                    <a:pt x="83159" y="22921"/>
                  </a:lnTo>
                  <a:lnTo>
                    <a:pt x="123266" y="5997"/>
                  </a:lnTo>
                  <a:lnTo>
                    <a:pt x="167899" y="0"/>
                  </a:lnTo>
                  <a:lnTo>
                    <a:pt x="2855494" y="0"/>
                  </a:lnTo>
                  <a:lnTo>
                    <a:pt x="2919750" y="12779"/>
                  </a:lnTo>
                  <a:lnTo>
                    <a:pt x="2974219" y="49172"/>
                  </a:lnTo>
                  <a:lnTo>
                    <a:pt x="3010609" y="103641"/>
                  </a:lnTo>
                  <a:lnTo>
                    <a:pt x="3023393" y="167889"/>
                  </a:lnTo>
                  <a:lnTo>
                    <a:pt x="3023393" y="4317091"/>
                  </a:lnTo>
                  <a:lnTo>
                    <a:pt x="3017396" y="4361724"/>
                  </a:lnTo>
                  <a:lnTo>
                    <a:pt x="3000469" y="4401831"/>
                  </a:lnTo>
                  <a:lnTo>
                    <a:pt x="2974215" y="4435812"/>
                  </a:lnTo>
                  <a:lnTo>
                    <a:pt x="2940234" y="4462066"/>
                  </a:lnTo>
                  <a:lnTo>
                    <a:pt x="2900127" y="4478993"/>
                  </a:lnTo>
                  <a:lnTo>
                    <a:pt x="2855494" y="4484990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613588" y="323474"/>
              <a:ext cx="3023870" cy="4485005"/>
            </a:xfrm>
            <a:custGeom>
              <a:avLst/>
              <a:gdLst/>
              <a:ahLst/>
              <a:cxnLst/>
              <a:rect l="l" t="t" r="r" b="b"/>
              <a:pathLst>
                <a:path w="3023870" h="4485005">
                  <a:moveTo>
                    <a:pt x="0" y="167889"/>
                  </a:moveTo>
                  <a:lnTo>
                    <a:pt x="5997" y="123258"/>
                  </a:lnTo>
                  <a:lnTo>
                    <a:pt x="22924" y="83152"/>
                  </a:lnTo>
                  <a:lnTo>
                    <a:pt x="49178" y="49173"/>
                  </a:lnTo>
                  <a:lnTo>
                    <a:pt x="83159" y="22921"/>
                  </a:lnTo>
                  <a:lnTo>
                    <a:pt x="123266" y="5997"/>
                  </a:lnTo>
                  <a:lnTo>
                    <a:pt x="167899" y="0"/>
                  </a:lnTo>
                  <a:lnTo>
                    <a:pt x="2855494" y="0"/>
                  </a:lnTo>
                  <a:lnTo>
                    <a:pt x="2919750" y="12779"/>
                  </a:lnTo>
                  <a:lnTo>
                    <a:pt x="2974219" y="49172"/>
                  </a:lnTo>
                  <a:lnTo>
                    <a:pt x="3010609" y="103641"/>
                  </a:lnTo>
                  <a:lnTo>
                    <a:pt x="3023393" y="167889"/>
                  </a:lnTo>
                  <a:lnTo>
                    <a:pt x="3023393" y="4317091"/>
                  </a:lnTo>
                  <a:lnTo>
                    <a:pt x="3017396" y="4361724"/>
                  </a:lnTo>
                  <a:lnTo>
                    <a:pt x="3000469" y="4401831"/>
                  </a:lnTo>
                  <a:lnTo>
                    <a:pt x="2974215" y="4435812"/>
                  </a:lnTo>
                  <a:lnTo>
                    <a:pt x="2940234" y="4462066"/>
                  </a:lnTo>
                  <a:lnTo>
                    <a:pt x="2900127" y="4478993"/>
                  </a:lnTo>
                  <a:lnTo>
                    <a:pt x="2855494" y="4484990"/>
                  </a:lnTo>
                  <a:lnTo>
                    <a:pt x="167899" y="4484990"/>
                  </a:lnTo>
                  <a:lnTo>
                    <a:pt x="123266" y="4478993"/>
                  </a:lnTo>
                  <a:lnTo>
                    <a:pt x="83159" y="4462066"/>
                  </a:lnTo>
                  <a:lnTo>
                    <a:pt x="49178" y="4435812"/>
                  </a:lnTo>
                  <a:lnTo>
                    <a:pt x="22924" y="4401831"/>
                  </a:lnTo>
                  <a:lnTo>
                    <a:pt x="5997" y="4361724"/>
                  </a:lnTo>
                  <a:lnTo>
                    <a:pt x="0" y="4317091"/>
                  </a:lnTo>
                  <a:lnTo>
                    <a:pt x="0" y="16788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735787" y="414594"/>
            <a:ext cx="2538095" cy="429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form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header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2700" marR="633095" indent="557530">
              <a:lnSpc>
                <a:spcPct val="100000"/>
              </a:lnSpc>
            </a:pPr>
            <a:r>
              <a:rPr sz="1000" b="1" spc="9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26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"state" </a:t>
            </a:r>
            <a:r>
              <a:rPr sz="1000" b="1" spc="4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widget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"statusbar"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header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sheet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div</a:t>
            </a:r>
            <a:r>
              <a:rPr sz="1000" b="1" spc="43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class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"oe_button_box"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BUTTONS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spc="4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4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div</a:t>
            </a:r>
            <a:r>
              <a:rPr sz="1000" b="1" spc="4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9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26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2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00" b="1" spc="-2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2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"name"</a:t>
            </a:r>
            <a:r>
              <a:rPr sz="1000" b="1" spc="-2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notebook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17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4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"Page1"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40652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CONTENT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17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4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"Page2"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40652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CONTENT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R="1191260" algn="r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R="1191260" algn="r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notebook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sheet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form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407899" y="580673"/>
            <a:ext cx="8239125" cy="4482465"/>
            <a:chOff x="407899" y="580673"/>
            <a:chExt cx="8239125" cy="4482465"/>
          </a:xfrm>
        </p:grpSpPr>
        <p:sp>
          <p:nvSpPr>
            <p:cNvPr id="32" name="object 32"/>
            <p:cNvSpPr/>
            <p:nvPr/>
          </p:nvSpPr>
          <p:spPr>
            <a:xfrm>
              <a:off x="417424" y="590198"/>
              <a:ext cx="8220075" cy="1210310"/>
            </a:xfrm>
            <a:custGeom>
              <a:avLst/>
              <a:gdLst/>
              <a:ahLst/>
              <a:cxnLst/>
              <a:rect l="l" t="t" r="r" b="b"/>
              <a:pathLst>
                <a:path w="8220075" h="1210310">
                  <a:moveTo>
                    <a:pt x="0" y="1045147"/>
                  </a:moveTo>
                  <a:lnTo>
                    <a:pt x="2589" y="1032322"/>
                  </a:lnTo>
                  <a:lnTo>
                    <a:pt x="9650" y="1021848"/>
                  </a:lnTo>
                  <a:lnTo>
                    <a:pt x="20124" y="1014787"/>
                  </a:lnTo>
                  <a:lnTo>
                    <a:pt x="32949" y="1012197"/>
                  </a:lnTo>
                  <a:lnTo>
                    <a:pt x="4230341" y="1012197"/>
                  </a:lnTo>
                  <a:lnTo>
                    <a:pt x="4239091" y="1012197"/>
                  </a:lnTo>
                  <a:lnTo>
                    <a:pt x="4247466" y="1015670"/>
                  </a:lnTo>
                  <a:lnTo>
                    <a:pt x="4253641" y="1021847"/>
                  </a:lnTo>
                  <a:lnTo>
                    <a:pt x="4259816" y="1028027"/>
                  </a:lnTo>
                  <a:lnTo>
                    <a:pt x="4263291" y="1036410"/>
                  </a:lnTo>
                  <a:lnTo>
                    <a:pt x="4263291" y="1045147"/>
                  </a:lnTo>
                  <a:lnTo>
                    <a:pt x="4263291" y="1176947"/>
                  </a:lnTo>
                  <a:lnTo>
                    <a:pt x="4260702" y="1189773"/>
                  </a:lnTo>
                  <a:lnTo>
                    <a:pt x="4253641" y="1200246"/>
                  </a:lnTo>
                  <a:lnTo>
                    <a:pt x="4243168" y="1207308"/>
                  </a:lnTo>
                  <a:lnTo>
                    <a:pt x="4230341" y="1209897"/>
                  </a:lnTo>
                  <a:lnTo>
                    <a:pt x="32949" y="1209897"/>
                  </a:lnTo>
                  <a:lnTo>
                    <a:pt x="20124" y="1207308"/>
                  </a:lnTo>
                  <a:lnTo>
                    <a:pt x="9650" y="1200246"/>
                  </a:lnTo>
                  <a:lnTo>
                    <a:pt x="2589" y="1189773"/>
                  </a:lnTo>
                  <a:lnTo>
                    <a:pt x="0" y="1176947"/>
                  </a:lnTo>
                  <a:lnTo>
                    <a:pt x="0" y="1045147"/>
                  </a:lnTo>
                  <a:close/>
                </a:path>
                <a:path w="8220075" h="1210310">
                  <a:moveTo>
                    <a:pt x="5196164" y="102752"/>
                  </a:moveTo>
                  <a:lnTo>
                    <a:pt x="5204238" y="62755"/>
                  </a:lnTo>
                  <a:lnTo>
                    <a:pt x="5226258" y="30094"/>
                  </a:lnTo>
                  <a:lnTo>
                    <a:pt x="5258918" y="8074"/>
                  </a:lnTo>
                  <a:lnTo>
                    <a:pt x="5298914" y="0"/>
                  </a:lnTo>
                  <a:lnTo>
                    <a:pt x="8116808" y="0"/>
                  </a:lnTo>
                  <a:lnTo>
                    <a:pt x="8156124" y="7821"/>
                  </a:lnTo>
                  <a:lnTo>
                    <a:pt x="8189458" y="30094"/>
                  </a:lnTo>
                  <a:lnTo>
                    <a:pt x="8211736" y="63430"/>
                  </a:lnTo>
                  <a:lnTo>
                    <a:pt x="8219558" y="102752"/>
                  </a:lnTo>
                  <a:lnTo>
                    <a:pt x="8219558" y="513746"/>
                  </a:lnTo>
                  <a:lnTo>
                    <a:pt x="8211484" y="553742"/>
                  </a:lnTo>
                  <a:lnTo>
                    <a:pt x="8189464" y="586403"/>
                  </a:lnTo>
                  <a:lnTo>
                    <a:pt x="8156804" y="608424"/>
                  </a:lnTo>
                  <a:lnTo>
                    <a:pt x="8116808" y="616498"/>
                  </a:lnTo>
                  <a:lnTo>
                    <a:pt x="5298914" y="616498"/>
                  </a:lnTo>
                  <a:lnTo>
                    <a:pt x="5258918" y="608424"/>
                  </a:lnTo>
                  <a:lnTo>
                    <a:pt x="5226258" y="586403"/>
                  </a:lnTo>
                  <a:lnTo>
                    <a:pt x="5204238" y="553742"/>
                  </a:lnTo>
                  <a:lnTo>
                    <a:pt x="5196164" y="513746"/>
                  </a:lnTo>
                  <a:lnTo>
                    <a:pt x="5196164" y="102752"/>
                  </a:lnTo>
                  <a:close/>
                </a:path>
              </a:pathLst>
            </a:custGeom>
            <a:ln w="19049">
              <a:solidFill>
                <a:srgbClr val="FFA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02968" y="660971"/>
              <a:ext cx="888395" cy="113912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227939" y="2107133"/>
              <a:ext cx="138430" cy="320675"/>
            </a:xfrm>
            <a:custGeom>
              <a:avLst/>
              <a:gdLst/>
              <a:ahLst/>
              <a:cxnLst/>
              <a:rect l="l" t="t" r="r" b="b"/>
              <a:pathLst>
                <a:path w="138429" h="320675">
                  <a:moveTo>
                    <a:pt x="69149" y="320099"/>
                  </a:moveTo>
                  <a:lnTo>
                    <a:pt x="0" y="320099"/>
                  </a:lnTo>
                  <a:lnTo>
                    <a:pt x="69149" y="160049"/>
                  </a:lnTo>
                  <a:lnTo>
                    <a:pt x="0" y="0"/>
                  </a:lnTo>
                  <a:lnTo>
                    <a:pt x="69149" y="0"/>
                  </a:lnTo>
                  <a:lnTo>
                    <a:pt x="138299" y="160049"/>
                  </a:lnTo>
                  <a:lnTo>
                    <a:pt x="69149" y="320099"/>
                  </a:lnTo>
                  <a:close/>
                </a:path>
              </a:pathLst>
            </a:custGeom>
            <a:solidFill>
              <a:srgbClr val="00CD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66256" y="4685365"/>
              <a:ext cx="377531" cy="377519"/>
            </a:xfrm>
            <a:prstGeom prst="rect">
              <a:avLst/>
            </a:prstGeom>
          </p:spPr>
        </p:pic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244973" y="181217"/>
            <a:ext cx="19754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0" dirty="0">
                <a:solidFill>
                  <a:srgbClr val="333333"/>
                </a:solidFill>
              </a:rPr>
              <a:t>Form</a:t>
            </a:r>
            <a:r>
              <a:rPr sz="3200" spc="45" dirty="0">
                <a:solidFill>
                  <a:srgbClr val="333333"/>
                </a:solidFill>
              </a:rPr>
              <a:t> </a:t>
            </a:r>
            <a:r>
              <a:rPr sz="3200" spc="-340" dirty="0">
                <a:solidFill>
                  <a:srgbClr val="333333"/>
                </a:solidFill>
              </a:rPr>
              <a:t>views</a:t>
            </a:r>
            <a:endParaRPr sz="3200"/>
          </a:p>
        </p:txBody>
      </p:sp>
      <p:grpSp>
        <p:nvGrpSpPr>
          <p:cNvPr id="37" name="object 37"/>
          <p:cNvGrpSpPr/>
          <p:nvPr/>
        </p:nvGrpSpPr>
        <p:grpSpPr>
          <a:xfrm>
            <a:off x="294424" y="182879"/>
            <a:ext cx="2200896" cy="423761"/>
            <a:chOff x="294424" y="182879"/>
            <a:chExt cx="2200896" cy="423761"/>
          </a:xfrm>
        </p:grpSpPr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11389" y="182879"/>
              <a:ext cx="283931" cy="28393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4424" y="570066"/>
              <a:ext cx="638991" cy="36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4287" y="3740342"/>
            <a:ext cx="2758440" cy="1417955"/>
            <a:chOff x="-14287" y="3740342"/>
            <a:chExt cx="2758440" cy="14179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556438" y="285374"/>
            <a:ext cx="3138170" cy="4599305"/>
            <a:chOff x="5556438" y="285374"/>
            <a:chExt cx="3138170" cy="459930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6438" y="285374"/>
              <a:ext cx="3137693" cy="459929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613588" y="323474"/>
              <a:ext cx="3023870" cy="4485005"/>
            </a:xfrm>
            <a:custGeom>
              <a:avLst/>
              <a:gdLst/>
              <a:ahLst/>
              <a:cxnLst/>
              <a:rect l="l" t="t" r="r" b="b"/>
              <a:pathLst>
                <a:path w="3023870" h="4485005">
                  <a:moveTo>
                    <a:pt x="2855494" y="4484990"/>
                  </a:moveTo>
                  <a:lnTo>
                    <a:pt x="167899" y="4484990"/>
                  </a:lnTo>
                  <a:lnTo>
                    <a:pt x="123266" y="4478993"/>
                  </a:lnTo>
                  <a:lnTo>
                    <a:pt x="83159" y="4462066"/>
                  </a:lnTo>
                  <a:lnTo>
                    <a:pt x="49178" y="4435812"/>
                  </a:lnTo>
                  <a:lnTo>
                    <a:pt x="22924" y="4401831"/>
                  </a:lnTo>
                  <a:lnTo>
                    <a:pt x="5997" y="4361724"/>
                  </a:lnTo>
                  <a:lnTo>
                    <a:pt x="0" y="4317091"/>
                  </a:lnTo>
                  <a:lnTo>
                    <a:pt x="0" y="167889"/>
                  </a:lnTo>
                  <a:lnTo>
                    <a:pt x="5997" y="123258"/>
                  </a:lnTo>
                  <a:lnTo>
                    <a:pt x="22924" y="83152"/>
                  </a:lnTo>
                  <a:lnTo>
                    <a:pt x="49178" y="49173"/>
                  </a:lnTo>
                  <a:lnTo>
                    <a:pt x="83159" y="22921"/>
                  </a:lnTo>
                  <a:lnTo>
                    <a:pt x="123266" y="5997"/>
                  </a:lnTo>
                  <a:lnTo>
                    <a:pt x="167899" y="0"/>
                  </a:lnTo>
                  <a:lnTo>
                    <a:pt x="2855494" y="0"/>
                  </a:lnTo>
                  <a:lnTo>
                    <a:pt x="2919750" y="12779"/>
                  </a:lnTo>
                  <a:lnTo>
                    <a:pt x="2974219" y="49172"/>
                  </a:lnTo>
                  <a:lnTo>
                    <a:pt x="3010609" y="103641"/>
                  </a:lnTo>
                  <a:lnTo>
                    <a:pt x="3023393" y="167889"/>
                  </a:lnTo>
                  <a:lnTo>
                    <a:pt x="3023393" y="4317091"/>
                  </a:lnTo>
                  <a:lnTo>
                    <a:pt x="3017396" y="4361724"/>
                  </a:lnTo>
                  <a:lnTo>
                    <a:pt x="3000469" y="4401831"/>
                  </a:lnTo>
                  <a:lnTo>
                    <a:pt x="2974215" y="4435812"/>
                  </a:lnTo>
                  <a:lnTo>
                    <a:pt x="2940234" y="4462066"/>
                  </a:lnTo>
                  <a:lnTo>
                    <a:pt x="2900127" y="4478993"/>
                  </a:lnTo>
                  <a:lnTo>
                    <a:pt x="2855494" y="4484990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5298639" y="1024360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5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295589" y="2642394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4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0" y="3730647"/>
            <a:ext cx="2550160" cy="1427480"/>
            <a:chOff x="0" y="3730647"/>
            <a:chExt cx="2550160" cy="142748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698" cy="14128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816379"/>
              <a:ext cx="2463977" cy="1341397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17890" y="989775"/>
            <a:ext cx="4723130" cy="2560955"/>
            <a:chOff x="117890" y="989775"/>
            <a:chExt cx="4723130" cy="256095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149" y="1222797"/>
              <a:ext cx="4475691" cy="228929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299" y="1260897"/>
              <a:ext cx="4361391" cy="217499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049" y="1184697"/>
              <a:ext cx="4551890" cy="236549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299" y="1260897"/>
              <a:ext cx="4361391" cy="21749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65249" y="1241845"/>
              <a:ext cx="4399915" cy="2213610"/>
            </a:xfrm>
            <a:custGeom>
              <a:avLst/>
              <a:gdLst/>
              <a:ahLst/>
              <a:cxnLst/>
              <a:rect l="l" t="t" r="r" b="b"/>
              <a:pathLst>
                <a:path w="4399915" h="2213610">
                  <a:moveTo>
                    <a:pt x="0" y="0"/>
                  </a:moveTo>
                  <a:lnTo>
                    <a:pt x="4399491" y="0"/>
                  </a:lnTo>
                  <a:lnTo>
                    <a:pt x="4399491" y="2213098"/>
                  </a:lnTo>
                  <a:lnTo>
                    <a:pt x="0" y="221309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890" y="989775"/>
              <a:ext cx="373723" cy="373724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5537388" y="266324"/>
            <a:ext cx="3176270" cy="4637405"/>
            <a:chOff x="5537388" y="266324"/>
            <a:chExt cx="3176270" cy="4637405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37388" y="266324"/>
              <a:ext cx="3175793" cy="463739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613588" y="323474"/>
              <a:ext cx="3023870" cy="4485005"/>
            </a:xfrm>
            <a:custGeom>
              <a:avLst/>
              <a:gdLst/>
              <a:ahLst/>
              <a:cxnLst/>
              <a:rect l="l" t="t" r="r" b="b"/>
              <a:pathLst>
                <a:path w="3023870" h="4485005">
                  <a:moveTo>
                    <a:pt x="2855494" y="4484990"/>
                  </a:moveTo>
                  <a:lnTo>
                    <a:pt x="167899" y="4484990"/>
                  </a:lnTo>
                  <a:lnTo>
                    <a:pt x="123266" y="4478993"/>
                  </a:lnTo>
                  <a:lnTo>
                    <a:pt x="83159" y="4462066"/>
                  </a:lnTo>
                  <a:lnTo>
                    <a:pt x="49178" y="4435812"/>
                  </a:lnTo>
                  <a:lnTo>
                    <a:pt x="22924" y="4401831"/>
                  </a:lnTo>
                  <a:lnTo>
                    <a:pt x="5997" y="4361724"/>
                  </a:lnTo>
                  <a:lnTo>
                    <a:pt x="0" y="4317091"/>
                  </a:lnTo>
                  <a:lnTo>
                    <a:pt x="0" y="167889"/>
                  </a:lnTo>
                  <a:lnTo>
                    <a:pt x="5997" y="123258"/>
                  </a:lnTo>
                  <a:lnTo>
                    <a:pt x="22924" y="83152"/>
                  </a:lnTo>
                  <a:lnTo>
                    <a:pt x="49178" y="49173"/>
                  </a:lnTo>
                  <a:lnTo>
                    <a:pt x="83159" y="22921"/>
                  </a:lnTo>
                  <a:lnTo>
                    <a:pt x="123266" y="5997"/>
                  </a:lnTo>
                  <a:lnTo>
                    <a:pt x="167899" y="0"/>
                  </a:lnTo>
                  <a:lnTo>
                    <a:pt x="2855494" y="0"/>
                  </a:lnTo>
                  <a:lnTo>
                    <a:pt x="2919750" y="12779"/>
                  </a:lnTo>
                  <a:lnTo>
                    <a:pt x="2974219" y="49172"/>
                  </a:lnTo>
                  <a:lnTo>
                    <a:pt x="3010609" y="103641"/>
                  </a:lnTo>
                  <a:lnTo>
                    <a:pt x="3023393" y="167889"/>
                  </a:lnTo>
                  <a:lnTo>
                    <a:pt x="3023393" y="4317091"/>
                  </a:lnTo>
                  <a:lnTo>
                    <a:pt x="3017396" y="4361724"/>
                  </a:lnTo>
                  <a:lnTo>
                    <a:pt x="3000469" y="4401831"/>
                  </a:lnTo>
                  <a:lnTo>
                    <a:pt x="2974215" y="4435812"/>
                  </a:lnTo>
                  <a:lnTo>
                    <a:pt x="2940234" y="4462066"/>
                  </a:lnTo>
                  <a:lnTo>
                    <a:pt x="2900127" y="4478993"/>
                  </a:lnTo>
                  <a:lnTo>
                    <a:pt x="2855494" y="4484990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613588" y="323474"/>
              <a:ext cx="3023870" cy="4485005"/>
            </a:xfrm>
            <a:custGeom>
              <a:avLst/>
              <a:gdLst/>
              <a:ahLst/>
              <a:cxnLst/>
              <a:rect l="l" t="t" r="r" b="b"/>
              <a:pathLst>
                <a:path w="3023870" h="4485005">
                  <a:moveTo>
                    <a:pt x="0" y="167889"/>
                  </a:moveTo>
                  <a:lnTo>
                    <a:pt x="5997" y="123258"/>
                  </a:lnTo>
                  <a:lnTo>
                    <a:pt x="22924" y="83152"/>
                  </a:lnTo>
                  <a:lnTo>
                    <a:pt x="49178" y="49173"/>
                  </a:lnTo>
                  <a:lnTo>
                    <a:pt x="83159" y="22921"/>
                  </a:lnTo>
                  <a:lnTo>
                    <a:pt x="123266" y="5997"/>
                  </a:lnTo>
                  <a:lnTo>
                    <a:pt x="167899" y="0"/>
                  </a:lnTo>
                  <a:lnTo>
                    <a:pt x="2855494" y="0"/>
                  </a:lnTo>
                  <a:lnTo>
                    <a:pt x="2919750" y="12779"/>
                  </a:lnTo>
                  <a:lnTo>
                    <a:pt x="2974219" y="49172"/>
                  </a:lnTo>
                  <a:lnTo>
                    <a:pt x="3010609" y="103641"/>
                  </a:lnTo>
                  <a:lnTo>
                    <a:pt x="3023393" y="167889"/>
                  </a:lnTo>
                  <a:lnTo>
                    <a:pt x="3023393" y="4317091"/>
                  </a:lnTo>
                  <a:lnTo>
                    <a:pt x="3017396" y="4361724"/>
                  </a:lnTo>
                  <a:lnTo>
                    <a:pt x="3000469" y="4401831"/>
                  </a:lnTo>
                  <a:lnTo>
                    <a:pt x="2974215" y="4435812"/>
                  </a:lnTo>
                  <a:lnTo>
                    <a:pt x="2940234" y="4462066"/>
                  </a:lnTo>
                  <a:lnTo>
                    <a:pt x="2900127" y="4478993"/>
                  </a:lnTo>
                  <a:lnTo>
                    <a:pt x="2855494" y="4484990"/>
                  </a:lnTo>
                  <a:lnTo>
                    <a:pt x="167899" y="4484990"/>
                  </a:lnTo>
                  <a:lnTo>
                    <a:pt x="123266" y="4478993"/>
                  </a:lnTo>
                  <a:lnTo>
                    <a:pt x="83159" y="4462066"/>
                  </a:lnTo>
                  <a:lnTo>
                    <a:pt x="49178" y="4435812"/>
                  </a:lnTo>
                  <a:lnTo>
                    <a:pt x="22924" y="4401831"/>
                  </a:lnTo>
                  <a:lnTo>
                    <a:pt x="5997" y="4361724"/>
                  </a:lnTo>
                  <a:lnTo>
                    <a:pt x="0" y="4317091"/>
                  </a:lnTo>
                  <a:lnTo>
                    <a:pt x="0" y="16788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735787" y="414594"/>
            <a:ext cx="2538095" cy="429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form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header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2700" marR="633095" indent="557530">
              <a:lnSpc>
                <a:spcPct val="100000"/>
              </a:lnSpc>
            </a:pPr>
            <a:r>
              <a:rPr sz="1000" b="1" spc="9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26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"state" </a:t>
            </a:r>
            <a:r>
              <a:rPr sz="1000" b="1" spc="4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widget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"statusbar"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header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sheet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div</a:t>
            </a:r>
            <a:r>
              <a:rPr sz="1000" b="1" spc="43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class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"oe_button_box"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BUTTONS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spc="4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4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div</a:t>
            </a:r>
            <a:r>
              <a:rPr sz="1000" b="1" spc="4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9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26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2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00" b="1" spc="-2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2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"name"</a:t>
            </a:r>
            <a:r>
              <a:rPr sz="1000" b="1" spc="-2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notebook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17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4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"Page1"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40652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CONTENT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17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4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"Page2"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40652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CONTENT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R="1191260" algn="r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R="1191260" algn="r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notebook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sheet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form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7424" y="1760646"/>
            <a:ext cx="4263390" cy="1675764"/>
          </a:xfrm>
          <a:custGeom>
            <a:avLst/>
            <a:gdLst/>
            <a:ahLst/>
            <a:cxnLst/>
            <a:rect l="l" t="t" r="r" b="b"/>
            <a:pathLst>
              <a:path w="4263390" h="1675764">
                <a:moveTo>
                  <a:pt x="0" y="158249"/>
                </a:moveTo>
                <a:lnTo>
                  <a:pt x="8067" y="108231"/>
                </a:lnTo>
                <a:lnTo>
                  <a:pt x="30533" y="64790"/>
                </a:lnTo>
                <a:lnTo>
                  <a:pt x="64790" y="30533"/>
                </a:lnTo>
                <a:lnTo>
                  <a:pt x="108231" y="8067"/>
                </a:lnTo>
                <a:lnTo>
                  <a:pt x="158249" y="0"/>
                </a:lnTo>
                <a:lnTo>
                  <a:pt x="4105041" y="0"/>
                </a:lnTo>
                <a:lnTo>
                  <a:pt x="4165604" y="12045"/>
                </a:lnTo>
                <a:lnTo>
                  <a:pt x="4216941" y="46349"/>
                </a:lnTo>
                <a:lnTo>
                  <a:pt x="4251244" y="97690"/>
                </a:lnTo>
                <a:lnTo>
                  <a:pt x="4263291" y="158249"/>
                </a:lnTo>
                <a:lnTo>
                  <a:pt x="4263291" y="1517246"/>
                </a:lnTo>
                <a:lnTo>
                  <a:pt x="4255223" y="1567266"/>
                </a:lnTo>
                <a:lnTo>
                  <a:pt x="4232758" y="1610707"/>
                </a:lnTo>
                <a:lnTo>
                  <a:pt x="4198502" y="1644963"/>
                </a:lnTo>
                <a:lnTo>
                  <a:pt x="4155061" y="1667429"/>
                </a:lnTo>
                <a:lnTo>
                  <a:pt x="4105041" y="1675496"/>
                </a:lnTo>
                <a:lnTo>
                  <a:pt x="158249" y="1675496"/>
                </a:lnTo>
                <a:lnTo>
                  <a:pt x="108231" y="1667429"/>
                </a:lnTo>
                <a:lnTo>
                  <a:pt x="64790" y="1644963"/>
                </a:lnTo>
                <a:lnTo>
                  <a:pt x="30533" y="1610707"/>
                </a:lnTo>
                <a:lnTo>
                  <a:pt x="8067" y="1567266"/>
                </a:lnTo>
                <a:lnTo>
                  <a:pt x="0" y="1517246"/>
                </a:lnTo>
                <a:lnTo>
                  <a:pt x="0" y="158249"/>
                </a:lnTo>
                <a:close/>
              </a:path>
            </a:pathLst>
          </a:custGeom>
          <a:ln w="19049">
            <a:solidFill>
              <a:srgbClr val="FFAA1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7" name="object 27"/>
          <p:cNvGrpSpPr/>
          <p:nvPr/>
        </p:nvGrpSpPr>
        <p:grpSpPr>
          <a:xfrm>
            <a:off x="4821890" y="1201222"/>
            <a:ext cx="3822700" cy="3862070"/>
            <a:chOff x="4821890" y="1201222"/>
            <a:chExt cx="3822700" cy="3862070"/>
          </a:xfrm>
        </p:grpSpPr>
        <p:sp>
          <p:nvSpPr>
            <p:cNvPr id="28" name="object 28"/>
            <p:cNvSpPr/>
            <p:nvPr/>
          </p:nvSpPr>
          <p:spPr>
            <a:xfrm>
              <a:off x="5611463" y="1210747"/>
              <a:ext cx="3023870" cy="3359150"/>
            </a:xfrm>
            <a:custGeom>
              <a:avLst/>
              <a:gdLst/>
              <a:ahLst/>
              <a:cxnLst/>
              <a:rect l="l" t="t" r="r" b="b"/>
              <a:pathLst>
                <a:path w="3023870" h="3359150">
                  <a:moveTo>
                    <a:pt x="0" y="285559"/>
                  </a:moveTo>
                  <a:lnTo>
                    <a:pt x="3737" y="239240"/>
                  </a:lnTo>
                  <a:lnTo>
                    <a:pt x="14557" y="195300"/>
                  </a:lnTo>
                  <a:lnTo>
                    <a:pt x="31873" y="154328"/>
                  </a:lnTo>
                  <a:lnTo>
                    <a:pt x="55095" y="116911"/>
                  </a:lnTo>
                  <a:lnTo>
                    <a:pt x="83637" y="83638"/>
                  </a:lnTo>
                  <a:lnTo>
                    <a:pt x="116909" y="55096"/>
                  </a:lnTo>
                  <a:lnTo>
                    <a:pt x="154325" y="31873"/>
                  </a:lnTo>
                  <a:lnTo>
                    <a:pt x="195295" y="14558"/>
                  </a:lnTo>
                  <a:lnTo>
                    <a:pt x="239233" y="3737"/>
                  </a:lnTo>
                  <a:lnTo>
                    <a:pt x="285549" y="0"/>
                  </a:lnTo>
                  <a:lnTo>
                    <a:pt x="2737844" y="0"/>
                  </a:lnTo>
                  <a:lnTo>
                    <a:pt x="2782779" y="3557"/>
                  </a:lnTo>
                  <a:lnTo>
                    <a:pt x="2826203" y="14017"/>
                  </a:lnTo>
                  <a:lnTo>
                    <a:pt x="2867350" y="31062"/>
                  </a:lnTo>
                  <a:lnTo>
                    <a:pt x="2905452" y="54374"/>
                  </a:lnTo>
                  <a:lnTo>
                    <a:pt x="2939744" y="83637"/>
                  </a:lnTo>
                  <a:lnTo>
                    <a:pt x="2969016" y="117931"/>
                  </a:lnTo>
                  <a:lnTo>
                    <a:pt x="2992333" y="156037"/>
                  </a:lnTo>
                  <a:lnTo>
                    <a:pt x="3009378" y="197189"/>
                  </a:lnTo>
                  <a:lnTo>
                    <a:pt x="3019837" y="240618"/>
                  </a:lnTo>
                  <a:lnTo>
                    <a:pt x="3023393" y="285559"/>
                  </a:lnTo>
                  <a:lnTo>
                    <a:pt x="3023393" y="3073543"/>
                  </a:lnTo>
                  <a:lnTo>
                    <a:pt x="3019656" y="3119860"/>
                  </a:lnTo>
                  <a:lnTo>
                    <a:pt x="3008835" y="3163797"/>
                  </a:lnTo>
                  <a:lnTo>
                    <a:pt x="2991520" y="3204768"/>
                  </a:lnTo>
                  <a:lnTo>
                    <a:pt x="2968298" y="3242183"/>
                  </a:lnTo>
                  <a:lnTo>
                    <a:pt x="2939756" y="3275455"/>
                  </a:lnTo>
                  <a:lnTo>
                    <a:pt x="2906484" y="3303997"/>
                  </a:lnTo>
                  <a:lnTo>
                    <a:pt x="2869068" y="3327219"/>
                  </a:lnTo>
                  <a:lnTo>
                    <a:pt x="2828098" y="3344535"/>
                  </a:lnTo>
                  <a:lnTo>
                    <a:pt x="2784160" y="3355355"/>
                  </a:lnTo>
                  <a:lnTo>
                    <a:pt x="2737844" y="3359093"/>
                  </a:lnTo>
                  <a:lnTo>
                    <a:pt x="285549" y="3359093"/>
                  </a:lnTo>
                  <a:lnTo>
                    <a:pt x="239233" y="3355355"/>
                  </a:lnTo>
                  <a:lnTo>
                    <a:pt x="195295" y="3344535"/>
                  </a:lnTo>
                  <a:lnTo>
                    <a:pt x="154325" y="3327219"/>
                  </a:lnTo>
                  <a:lnTo>
                    <a:pt x="116909" y="3303997"/>
                  </a:lnTo>
                  <a:lnTo>
                    <a:pt x="83637" y="3275455"/>
                  </a:lnTo>
                  <a:lnTo>
                    <a:pt x="55095" y="3242183"/>
                  </a:lnTo>
                  <a:lnTo>
                    <a:pt x="31873" y="3204768"/>
                  </a:lnTo>
                  <a:lnTo>
                    <a:pt x="14557" y="3163797"/>
                  </a:lnTo>
                  <a:lnTo>
                    <a:pt x="3737" y="3119860"/>
                  </a:lnTo>
                  <a:lnTo>
                    <a:pt x="0" y="3073543"/>
                  </a:lnTo>
                  <a:lnTo>
                    <a:pt x="0" y="285559"/>
                  </a:lnTo>
                  <a:close/>
                </a:path>
              </a:pathLst>
            </a:custGeom>
            <a:ln w="19049">
              <a:solidFill>
                <a:srgbClr val="FFA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21890" y="3226828"/>
              <a:ext cx="769422" cy="71226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227939" y="2107133"/>
              <a:ext cx="138430" cy="320675"/>
            </a:xfrm>
            <a:custGeom>
              <a:avLst/>
              <a:gdLst/>
              <a:ahLst/>
              <a:cxnLst/>
              <a:rect l="l" t="t" r="r" b="b"/>
              <a:pathLst>
                <a:path w="138429" h="320675">
                  <a:moveTo>
                    <a:pt x="69149" y="320099"/>
                  </a:moveTo>
                  <a:lnTo>
                    <a:pt x="0" y="320099"/>
                  </a:lnTo>
                  <a:lnTo>
                    <a:pt x="69149" y="160049"/>
                  </a:lnTo>
                  <a:lnTo>
                    <a:pt x="0" y="0"/>
                  </a:lnTo>
                  <a:lnTo>
                    <a:pt x="69149" y="0"/>
                  </a:lnTo>
                  <a:lnTo>
                    <a:pt x="138299" y="160049"/>
                  </a:lnTo>
                  <a:lnTo>
                    <a:pt x="69149" y="320099"/>
                  </a:lnTo>
                  <a:close/>
                </a:path>
              </a:pathLst>
            </a:custGeom>
            <a:solidFill>
              <a:srgbClr val="00CD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66257" y="4685365"/>
              <a:ext cx="377531" cy="377519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44973" y="181217"/>
            <a:ext cx="19754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0" dirty="0">
                <a:solidFill>
                  <a:srgbClr val="333333"/>
                </a:solidFill>
              </a:rPr>
              <a:t>Form</a:t>
            </a:r>
            <a:r>
              <a:rPr sz="3200" spc="45" dirty="0">
                <a:solidFill>
                  <a:srgbClr val="333333"/>
                </a:solidFill>
              </a:rPr>
              <a:t> </a:t>
            </a:r>
            <a:r>
              <a:rPr sz="3200" spc="-340" dirty="0">
                <a:solidFill>
                  <a:srgbClr val="333333"/>
                </a:solidFill>
              </a:rPr>
              <a:t>views</a:t>
            </a:r>
            <a:endParaRPr sz="3200"/>
          </a:p>
        </p:txBody>
      </p:sp>
      <p:pic>
        <p:nvPicPr>
          <p:cNvPr id="38" name="object 3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135189" y="182879"/>
            <a:ext cx="283931" cy="283931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94424" y="570066"/>
            <a:ext cx="638991" cy="365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4287" y="3740342"/>
            <a:ext cx="2758440" cy="1417955"/>
            <a:chOff x="-14287" y="3740342"/>
            <a:chExt cx="2758440" cy="14179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556438" y="285374"/>
            <a:ext cx="3138170" cy="4599305"/>
            <a:chOff x="5556438" y="285374"/>
            <a:chExt cx="3138170" cy="459930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6438" y="285374"/>
              <a:ext cx="3137693" cy="459929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613588" y="323474"/>
              <a:ext cx="3023870" cy="4485005"/>
            </a:xfrm>
            <a:custGeom>
              <a:avLst/>
              <a:gdLst/>
              <a:ahLst/>
              <a:cxnLst/>
              <a:rect l="l" t="t" r="r" b="b"/>
              <a:pathLst>
                <a:path w="3023870" h="4485005">
                  <a:moveTo>
                    <a:pt x="2855494" y="4484990"/>
                  </a:moveTo>
                  <a:lnTo>
                    <a:pt x="167899" y="4484990"/>
                  </a:lnTo>
                  <a:lnTo>
                    <a:pt x="123266" y="4478993"/>
                  </a:lnTo>
                  <a:lnTo>
                    <a:pt x="83159" y="4462066"/>
                  </a:lnTo>
                  <a:lnTo>
                    <a:pt x="49178" y="4435812"/>
                  </a:lnTo>
                  <a:lnTo>
                    <a:pt x="22924" y="4401831"/>
                  </a:lnTo>
                  <a:lnTo>
                    <a:pt x="5997" y="4361724"/>
                  </a:lnTo>
                  <a:lnTo>
                    <a:pt x="0" y="4317091"/>
                  </a:lnTo>
                  <a:lnTo>
                    <a:pt x="0" y="167889"/>
                  </a:lnTo>
                  <a:lnTo>
                    <a:pt x="5997" y="123258"/>
                  </a:lnTo>
                  <a:lnTo>
                    <a:pt x="22924" y="83152"/>
                  </a:lnTo>
                  <a:lnTo>
                    <a:pt x="49178" y="49173"/>
                  </a:lnTo>
                  <a:lnTo>
                    <a:pt x="83159" y="22921"/>
                  </a:lnTo>
                  <a:lnTo>
                    <a:pt x="123266" y="5997"/>
                  </a:lnTo>
                  <a:lnTo>
                    <a:pt x="167899" y="0"/>
                  </a:lnTo>
                  <a:lnTo>
                    <a:pt x="2855494" y="0"/>
                  </a:lnTo>
                  <a:lnTo>
                    <a:pt x="2919750" y="12779"/>
                  </a:lnTo>
                  <a:lnTo>
                    <a:pt x="2974219" y="49172"/>
                  </a:lnTo>
                  <a:lnTo>
                    <a:pt x="3010609" y="103641"/>
                  </a:lnTo>
                  <a:lnTo>
                    <a:pt x="3023393" y="167889"/>
                  </a:lnTo>
                  <a:lnTo>
                    <a:pt x="3023393" y="4317091"/>
                  </a:lnTo>
                  <a:lnTo>
                    <a:pt x="3017396" y="4361724"/>
                  </a:lnTo>
                  <a:lnTo>
                    <a:pt x="3000469" y="4401831"/>
                  </a:lnTo>
                  <a:lnTo>
                    <a:pt x="2974215" y="4435812"/>
                  </a:lnTo>
                  <a:lnTo>
                    <a:pt x="2940234" y="4462066"/>
                  </a:lnTo>
                  <a:lnTo>
                    <a:pt x="2900127" y="4478993"/>
                  </a:lnTo>
                  <a:lnTo>
                    <a:pt x="2855494" y="4484990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5298639" y="1024360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5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295589" y="2642394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4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0" y="3730647"/>
            <a:ext cx="2550160" cy="1427480"/>
            <a:chOff x="0" y="3730647"/>
            <a:chExt cx="2550160" cy="142748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698" cy="14128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816379"/>
              <a:ext cx="2463977" cy="1341397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5537388" y="266324"/>
            <a:ext cx="3176270" cy="4637405"/>
            <a:chOff x="5537388" y="266324"/>
            <a:chExt cx="3176270" cy="463740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7388" y="266324"/>
              <a:ext cx="3175793" cy="463739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613588" y="323474"/>
              <a:ext cx="3023870" cy="4485005"/>
            </a:xfrm>
            <a:custGeom>
              <a:avLst/>
              <a:gdLst/>
              <a:ahLst/>
              <a:cxnLst/>
              <a:rect l="l" t="t" r="r" b="b"/>
              <a:pathLst>
                <a:path w="3023870" h="4485005">
                  <a:moveTo>
                    <a:pt x="2855494" y="4484990"/>
                  </a:moveTo>
                  <a:lnTo>
                    <a:pt x="167899" y="4484990"/>
                  </a:lnTo>
                  <a:lnTo>
                    <a:pt x="123266" y="4478993"/>
                  </a:lnTo>
                  <a:lnTo>
                    <a:pt x="83159" y="4462066"/>
                  </a:lnTo>
                  <a:lnTo>
                    <a:pt x="49178" y="4435812"/>
                  </a:lnTo>
                  <a:lnTo>
                    <a:pt x="22924" y="4401831"/>
                  </a:lnTo>
                  <a:lnTo>
                    <a:pt x="5997" y="4361724"/>
                  </a:lnTo>
                  <a:lnTo>
                    <a:pt x="0" y="4317091"/>
                  </a:lnTo>
                  <a:lnTo>
                    <a:pt x="0" y="167889"/>
                  </a:lnTo>
                  <a:lnTo>
                    <a:pt x="5997" y="123258"/>
                  </a:lnTo>
                  <a:lnTo>
                    <a:pt x="22924" y="83152"/>
                  </a:lnTo>
                  <a:lnTo>
                    <a:pt x="49178" y="49173"/>
                  </a:lnTo>
                  <a:lnTo>
                    <a:pt x="83159" y="22921"/>
                  </a:lnTo>
                  <a:lnTo>
                    <a:pt x="123266" y="5997"/>
                  </a:lnTo>
                  <a:lnTo>
                    <a:pt x="167899" y="0"/>
                  </a:lnTo>
                  <a:lnTo>
                    <a:pt x="2855494" y="0"/>
                  </a:lnTo>
                  <a:lnTo>
                    <a:pt x="2919750" y="12779"/>
                  </a:lnTo>
                  <a:lnTo>
                    <a:pt x="2974219" y="49172"/>
                  </a:lnTo>
                  <a:lnTo>
                    <a:pt x="3010609" y="103641"/>
                  </a:lnTo>
                  <a:lnTo>
                    <a:pt x="3023393" y="167889"/>
                  </a:lnTo>
                  <a:lnTo>
                    <a:pt x="3023393" y="4317091"/>
                  </a:lnTo>
                  <a:lnTo>
                    <a:pt x="3017396" y="4361724"/>
                  </a:lnTo>
                  <a:lnTo>
                    <a:pt x="3000469" y="4401831"/>
                  </a:lnTo>
                  <a:lnTo>
                    <a:pt x="2974215" y="4435812"/>
                  </a:lnTo>
                  <a:lnTo>
                    <a:pt x="2940234" y="4462066"/>
                  </a:lnTo>
                  <a:lnTo>
                    <a:pt x="2900127" y="4478993"/>
                  </a:lnTo>
                  <a:lnTo>
                    <a:pt x="2855494" y="4484990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613588" y="323474"/>
              <a:ext cx="3023870" cy="4485005"/>
            </a:xfrm>
            <a:custGeom>
              <a:avLst/>
              <a:gdLst/>
              <a:ahLst/>
              <a:cxnLst/>
              <a:rect l="l" t="t" r="r" b="b"/>
              <a:pathLst>
                <a:path w="3023870" h="4485005">
                  <a:moveTo>
                    <a:pt x="0" y="167889"/>
                  </a:moveTo>
                  <a:lnTo>
                    <a:pt x="5997" y="123258"/>
                  </a:lnTo>
                  <a:lnTo>
                    <a:pt x="22924" y="83152"/>
                  </a:lnTo>
                  <a:lnTo>
                    <a:pt x="49178" y="49173"/>
                  </a:lnTo>
                  <a:lnTo>
                    <a:pt x="83159" y="22921"/>
                  </a:lnTo>
                  <a:lnTo>
                    <a:pt x="123266" y="5997"/>
                  </a:lnTo>
                  <a:lnTo>
                    <a:pt x="167899" y="0"/>
                  </a:lnTo>
                  <a:lnTo>
                    <a:pt x="2855494" y="0"/>
                  </a:lnTo>
                  <a:lnTo>
                    <a:pt x="2919750" y="12779"/>
                  </a:lnTo>
                  <a:lnTo>
                    <a:pt x="2974219" y="49172"/>
                  </a:lnTo>
                  <a:lnTo>
                    <a:pt x="3010609" y="103641"/>
                  </a:lnTo>
                  <a:lnTo>
                    <a:pt x="3023393" y="167889"/>
                  </a:lnTo>
                  <a:lnTo>
                    <a:pt x="3023393" y="4317091"/>
                  </a:lnTo>
                  <a:lnTo>
                    <a:pt x="3017396" y="4361724"/>
                  </a:lnTo>
                  <a:lnTo>
                    <a:pt x="3000469" y="4401831"/>
                  </a:lnTo>
                  <a:lnTo>
                    <a:pt x="2974215" y="4435812"/>
                  </a:lnTo>
                  <a:lnTo>
                    <a:pt x="2940234" y="4462066"/>
                  </a:lnTo>
                  <a:lnTo>
                    <a:pt x="2900127" y="4478993"/>
                  </a:lnTo>
                  <a:lnTo>
                    <a:pt x="2855494" y="4484990"/>
                  </a:lnTo>
                  <a:lnTo>
                    <a:pt x="167899" y="4484990"/>
                  </a:lnTo>
                  <a:lnTo>
                    <a:pt x="123266" y="4478993"/>
                  </a:lnTo>
                  <a:lnTo>
                    <a:pt x="83159" y="4462066"/>
                  </a:lnTo>
                  <a:lnTo>
                    <a:pt x="49178" y="4435812"/>
                  </a:lnTo>
                  <a:lnTo>
                    <a:pt x="22924" y="4401831"/>
                  </a:lnTo>
                  <a:lnTo>
                    <a:pt x="5997" y="4361724"/>
                  </a:lnTo>
                  <a:lnTo>
                    <a:pt x="0" y="4317091"/>
                  </a:lnTo>
                  <a:lnTo>
                    <a:pt x="0" y="16788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735787" y="414594"/>
            <a:ext cx="2538095" cy="429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form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header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2700" marR="633095" indent="557530">
              <a:lnSpc>
                <a:spcPct val="100000"/>
              </a:lnSpc>
            </a:pPr>
            <a:r>
              <a:rPr sz="1000" b="1" spc="9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26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"state" </a:t>
            </a:r>
            <a:r>
              <a:rPr sz="1000" b="1" spc="4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widget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"statusbar"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header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sheet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div</a:t>
            </a:r>
            <a:r>
              <a:rPr sz="1000" b="1" spc="43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class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"oe_button_box"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BUTTONS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spc="4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4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div</a:t>
            </a:r>
            <a:r>
              <a:rPr sz="1000" b="1" spc="4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9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26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2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00" b="1" spc="-2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2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"name"</a:t>
            </a:r>
            <a:r>
              <a:rPr sz="1000" b="1" spc="-2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notebook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17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4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"Page1"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40652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CONTENT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17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4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"Page2"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40652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CONTENT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R="1191260" algn="r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R="1191260" algn="r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notebook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sheet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form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-19050" y="989775"/>
            <a:ext cx="8663940" cy="4173220"/>
            <a:chOff x="-19050" y="989775"/>
            <a:chExt cx="8663940" cy="417322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149" y="1222797"/>
              <a:ext cx="4475691" cy="228929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299" y="1260897"/>
              <a:ext cx="4361391" cy="217499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611463" y="1800221"/>
              <a:ext cx="3023870" cy="772160"/>
            </a:xfrm>
            <a:custGeom>
              <a:avLst/>
              <a:gdLst/>
              <a:ahLst/>
              <a:cxnLst/>
              <a:rect l="l" t="t" r="r" b="b"/>
              <a:pathLst>
                <a:path w="3023870" h="772160">
                  <a:moveTo>
                    <a:pt x="0" y="72877"/>
                  </a:moveTo>
                  <a:lnTo>
                    <a:pt x="5726" y="44509"/>
                  </a:lnTo>
                  <a:lnTo>
                    <a:pt x="21343" y="21344"/>
                  </a:lnTo>
                  <a:lnTo>
                    <a:pt x="44507" y="5726"/>
                  </a:lnTo>
                  <a:lnTo>
                    <a:pt x="72874" y="0"/>
                  </a:lnTo>
                  <a:lnTo>
                    <a:pt x="2950519" y="0"/>
                  </a:lnTo>
                  <a:lnTo>
                    <a:pt x="2990941" y="12243"/>
                  </a:lnTo>
                  <a:lnTo>
                    <a:pt x="3017847" y="44988"/>
                  </a:lnTo>
                  <a:lnTo>
                    <a:pt x="3023393" y="72877"/>
                  </a:lnTo>
                  <a:lnTo>
                    <a:pt x="3023393" y="698721"/>
                  </a:lnTo>
                  <a:lnTo>
                    <a:pt x="3017667" y="727089"/>
                  </a:lnTo>
                  <a:lnTo>
                    <a:pt x="3002050" y="750254"/>
                  </a:lnTo>
                  <a:lnTo>
                    <a:pt x="2978886" y="765871"/>
                  </a:lnTo>
                  <a:lnTo>
                    <a:pt x="2950519" y="771598"/>
                  </a:lnTo>
                  <a:lnTo>
                    <a:pt x="72874" y="771598"/>
                  </a:lnTo>
                  <a:lnTo>
                    <a:pt x="44507" y="765871"/>
                  </a:lnTo>
                  <a:lnTo>
                    <a:pt x="21343" y="750254"/>
                  </a:lnTo>
                  <a:lnTo>
                    <a:pt x="5726" y="727089"/>
                  </a:lnTo>
                  <a:lnTo>
                    <a:pt x="0" y="698721"/>
                  </a:lnTo>
                  <a:lnTo>
                    <a:pt x="0" y="72877"/>
                  </a:lnTo>
                  <a:close/>
                </a:path>
              </a:pathLst>
            </a:custGeom>
            <a:ln w="19049">
              <a:solidFill>
                <a:srgbClr val="FFA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9049" y="1184697"/>
              <a:ext cx="4551890" cy="236549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299" y="1260897"/>
              <a:ext cx="4361391" cy="217499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5249" y="1241845"/>
              <a:ext cx="4399915" cy="2213610"/>
            </a:xfrm>
            <a:custGeom>
              <a:avLst/>
              <a:gdLst/>
              <a:ahLst/>
              <a:cxnLst/>
              <a:rect l="l" t="t" r="r" b="b"/>
              <a:pathLst>
                <a:path w="4399915" h="2213610">
                  <a:moveTo>
                    <a:pt x="0" y="0"/>
                  </a:moveTo>
                  <a:lnTo>
                    <a:pt x="4399491" y="0"/>
                  </a:lnTo>
                  <a:lnTo>
                    <a:pt x="4399491" y="2213098"/>
                  </a:lnTo>
                  <a:lnTo>
                    <a:pt x="0" y="221309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890" y="989775"/>
              <a:ext cx="373723" cy="3737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65449" y="1743346"/>
              <a:ext cx="4215130" cy="1030605"/>
            </a:xfrm>
            <a:custGeom>
              <a:avLst/>
              <a:gdLst/>
              <a:ahLst/>
              <a:cxnLst/>
              <a:rect l="l" t="t" r="r" b="b"/>
              <a:pathLst>
                <a:path w="4215130" h="1030605">
                  <a:moveTo>
                    <a:pt x="0" y="97329"/>
                  </a:moveTo>
                  <a:lnTo>
                    <a:pt x="7648" y="59445"/>
                  </a:lnTo>
                  <a:lnTo>
                    <a:pt x="28507" y="28507"/>
                  </a:lnTo>
                  <a:lnTo>
                    <a:pt x="59445" y="7648"/>
                  </a:lnTo>
                  <a:lnTo>
                    <a:pt x="97329" y="0"/>
                  </a:lnTo>
                  <a:lnTo>
                    <a:pt x="4117666" y="0"/>
                  </a:lnTo>
                  <a:lnTo>
                    <a:pt x="4171666" y="16352"/>
                  </a:lnTo>
                  <a:lnTo>
                    <a:pt x="4198643" y="43331"/>
                  </a:lnTo>
                  <a:lnTo>
                    <a:pt x="4214991" y="97329"/>
                  </a:lnTo>
                  <a:lnTo>
                    <a:pt x="4214991" y="933173"/>
                  </a:lnTo>
                  <a:lnTo>
                    <a:pt x="4207343" y="971055"/>
                  </a:lnTo>
                  <a:lnTo>
                    <a:pt x="4186485" y="1001991"/>
                  </a:lnTo>
                  <a:lnTo>
                    <a:pt x="4155549" y="1022849"/>
                  </a:lnTo>
                  <a:lnTo>
                    <a:pt x="4117666" y="1030497"/>
                  </a:lnTo>
                  <a:lnTo>
                    <a:pt x="97329" y="1030497"/>
                  </a:lnTo>
                  <a:lnTo>
                    <a:pt x="59445" y="1022849"/>
                  </a:lnTo>
                  <a:lnTo>
                    <a:pt x="28507" y="1001991"/>
                  </a:lnTo>
                  <a:lnTo>
                    <a:pt x="7648" y="971055"/>
                  </a:lnTo>
                  <a:lnTo>
                    <a:pt x="0" y="933173"/>
                  </a:lnTo>
                  <a:lnTo>
                    <a:pt x="0" y="97329"/>
                  </a:lnTo>
                  <a:close/>
                </a:path>
              </a:pathLst>
            </a:custGeom>
            <a:ln w="19049">
              <a:solidFill>
                <a:srgbClr val="FFA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89590" y="2495620"/>
              <a:ext cx="780095" cy="17797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227939" y="2107133"/>
              <a:ext cx="138430" cy="320675"/>
            </a:xfrm>
            <a:custGeom>
              <a:avLst/>
              <a:gdLst/>
              <a:ahLst/>
              <a:cxnLst/>
              <a:rect l="l" t="t" r="r" b="b"/>
              <a:pathLst>
                <a:path w="138429" h="320675">
                  <a:moveTo>
                    <a:pt x="69149" y="320099"/>
                  </a:moveTo>
                  <a:lnTo>
                    <a:pt x="0" y="320099"/>
                  </a:lnTo>
                  <a:lnTo>
                    <a:pt x="69149" y="160049"/>
                  </a:lnTo>
                  <a:lnTo>
                    <a:pt x="0" y="0"/>
                  </a:lnTo>
                  <a:lnTo>
                    <a:pt x="69149" y="0"/>
                  </a:lnTo>
                  <a:lnTo>
                    <a:pt x="138299" y="160049"/>
                  </a:lnTo>
                  <a:lnTo>
                    <a:pt x="69149" y="320099"/>
                  </a:lnTo>
                  <a:close/>
                </a:path>
              </a:pathLst>
            </a:custGeom>
            <a:solidFill>
              <a:srgbClr val="00CD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66256" y="4685365"/>
              <a:ext cx="377531" cy="377519"/>
            </a:xfrm>
            <a:prstGeom prst="rect">
              <a:avLst/>
            </a:prstGeom>
          </p:spPr>
        </p:pic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244973" y="181217"/>
            <a:ext cx="19754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0" dirty="0">
                <a:solidFill>
                  <a:srgbClr val="333333"/>
                </a:solidFill>
              </a:rPr>
              <a:t>Form</a:t>
            </a:r>
            <a:r>
              <a:rPr sz="3200" spc="45" dirty="0">
                <a:solidFill>
                  <a:srgbClr val="333333"/>
                </a:solidFill>
              </a:rPr>
              <a:t> </a:t>
            </a:r>
            <a:r>
              <a:rPr sz="3200" spc="-340" dirty="0">
                <a:solidFill>
                  <a:srgbClr val="333333"/>
                </a:solidFill>
              </a:rPr>
              <a:t>views</a:t>
            </a:r>
            <a:endParaRPr sz="3200"/>
          </a:p>
        </p:txBody>
      </p:sp>
      <p:grpSp>
        <p:nvGrpSpPr>
          <p:cNvPr id="36" name="object 36"/>
          <p:cNvGrpSpPr/>
          <p:nvPr/>
        </p:nvGrpSpPr>
        <p:grpSpPr>
          <a:xfrm>
            <a:off x="294424" y="182879"/>
            <a:ext cx="2124696" cy="423761"/>
            <a:chOff x="294424" y="182879"/>
            <a:chExt cx="2124696" cy="423761"/>
          </a:xfrm>
        </p:grpSpPr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35189" y="182879"/>
              <a:ext cx="283931" cy="28393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4424" y="570066"/>
              <a:ext cx="638991" cy="36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4287" y="3740342"/>
            <a:ext cx="2758440" cy="1417955"/>
            <a:chOff x="-14287" y="3740342"/>
            <a:chExt cx="2758440" cy="14179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537388" y="266324"/>
            <a:ext cx="3176270" cy="4637405"/>
            <a:chOff x="5537388" y="266324"/>
            <a:chExt cx="3176270" cy="463740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7388" y="266324"/>
              <a:ext cx="3175793" cy="463739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613588" y="323474"/>
              <a:ext cx="3023870" cy="4485005"/>
            </a:xfrm>
            <a:custGeom>
              <a:avLst/>
              <a:gdLst/>
              <a:ahLst/>
              <a:cxnLst/>
              <a:rect l="l" t="t" r="r" b="b"/>
              <a:pathLst>
                <a:path w="3023870" h="4485005">
                  <a:moveTo>
                    <a:pt x="2855494" y="4484990"/>
                  </a:moveTo>
                  <a:lnTo>
                    <a:pt x="167899" y="4484990"/>
                  </a:lnTo>
                  <a:lnTo>
                    <a:pt x="123266" y="4478993"/>
                  </a:lnTo>
                  <a:lnTo>
                    <a:pt x="83159" y="4462066"/>
                  </a:lnTo>
                  <a:lnTo>
                    <a:pt x="49178" y="4435812"/>
                  </a:lnTo>
                  <a:lnTo>
                    <a:pt x="22924" y="4401831"/>
                  </a:lnTo>
                  <a:lnTo>
                    <a:pt x="5997" y="4361724"/>
                  </a:lnTo>
                  <a:lnTo>
                    <a:pt x="0" y="4317091"/>
                  </a:lnTo>
                  <a:lnTo>
                    <a:pt x="0" y="167889"/>
                  </a:lnTo>
                  <a:lnTo>
                    <a:pt x="5997" y="123258"/>
                  </a:lnTo>
                  <a:lnTo>
                    <a:pt x="22924" y="83152"/>
                  </a:lnTo>
                  <a:lnTo>
                    <a:pt x="49178" y="49173"/>
                  </a:lnTo>
                  <a:lnTo>
                    <a:pt x="83159" y="22921"/>
                  </a:lnTo>
                  <a:lnTo>
                    <a:pt x="123266" y="5997"/>
                  </a:lnTo>
                  <a:lnTo>
                    <a:pt x="167899" y="0"/>
                  </a:lnTo>
                  <a:lnTo>
                    <a:pt x="2855494" y="0"/>
                  </a:lnTo>
                  <a:lnTo>
                    <a:pt x="2919750" y="12779"/>
                  </a:lnTo>
                  <a:lnTo>
                    <a:pt x="2974219" y="49172"/>
                  </a:lnTo>
                  <a:lnTo>
                    <a:pt x="3010609" y="103641"/>
                  </a:lnTo>
                  <a:lnTo>
                    <a:pt x="3023393" y="167889"/>
                  </a:lnTo>
                  <a:lnTo>
                    <a:pt x="3023393" y="4317091"/>
                  </a:lnTo>
                  <a:lnTo>
                    <a:pt x="3017396" y="4361724"/>
                  </a:lnTo>
                  <a:lnTo>
                    <a:pt x="3000469" y="4401831"/>
                  </a:lnTo>
                  <a:lnTo>
                    <a:pt x="2974215" y="4435812"/>
                  </a:lnTo>
                  <a:lnTo>
                    <a:pt x="2940234" y="4462066"/>
                  </a:lnTo>
                  <a:lnTo>
                    <a:pt x="2900127" y="4478993"/>
                  </a:lnTo>
                  <a:lnTo>
                    <a:pt x="2855494" y="4484990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613588" y="323474"/>
              <a:ext cx="3023870" cy="4485005"/>
            </a:xfrm>
            <a:custGeom>
              <a:avLst/>
              <a:gdLst/>
              <a:ahLst/>
              <a:cxnLst/>
              <a:rect l="l" t="t" r="r" b="b"/>
              <a:pathLst>
                <a:path w="3023870" h="4485005">
                  <a:moveTo>
                    <a:pt x="0" y="167889"/>
                  </a:moveTo>
                  <a:lnTo>
                    <a:pt x="5997" y="123258"/>
                  </a:lnTo>
                  <a:lnTo>
                    <a:pt x="22924" y="83152"/>
                  </a:lnTo>
                  <a:lnTo>
                    <a:pt x="49178" y="49173"/>
                  </a:lnTo>
                  <a:lnTo>
                    <a:pt x="83159" y="22921"/>
                  </a:lnTo>
                  <a:lnTo>
                    <a:pt x="123266" y="5997"/>
                  </a:lnTo>
                  <a:lnTo>
                    <a:pt x="167899" y="0"/>
                  </a:lnTo>
                  <a:lnTo>
                    <a:pt x="2855494" y="0"/>
                  </a:lnTo>
                  <a:lnTo>
                    <a:pt x="2919750" y="12779"/>
                  </a:lnTo>
                  <a:lnTo>
                    <a:pt x="2974219" y="49172"/>
                  </a:lnTo>
                  <a:lnTo>
                    <a:pt x="3010609" y="103641"/>
                  </a:lnTo>
                  <a:lnTo>
                    <a:pt x="3023393" y="167889"/>
                  </a:lnTo>
                  <a:lnTo>
                    <a:pt x="3023393" y="4317091"/>
                  </a:lnTo>
                  <a:lnTo>
                    <a:pt x="3017396" y="4361724"/>
                  </a:lnTo>
                  <a:lnTo>
                    <a:pt x="3000469" y="4401831"/>
                  </a:lnTo>
                  <a:lnTo>
                    <a:pt x="2974215" y="4435812"/>
                  </a:lnTo>
                  <a:lnTo>
                    <a:pt x="2940234" y="4462066"/>
                  </a:lnTo>
                  <a:lnTo>
                    <a:pt x="2900127" y="4478993"/>
                  </a:lnTo>
                  <a:lnTo>
                    <a:pt x="2855494" y="4484990"/>
                  </a:lnTo>
                  <a:lnTo>
                    <a:pt x="167899" y="4484990"/>
                  </a:lnTo>
                  <a:lnTo>
                    <a:pt x="123266" y="4478993"/>
                  </a:lnTo>
                  <a:lnTo>
                    <a:pt x="83159" y="4462066"/>
                  </a:lnTo>
                  <a:lnTo>
                    <a:pt x="49178" y="4435812"/>
                  </a:lnTo>
                  <a:lnTo>
                    <a:pt x="22924" y="4401831"/>
                  </a:lnTo>
                  <a:lnTo>
                    <a:pt x="5997" y="4361724"/>
                  </a:lnTo>
                  <a:lnTo>
                    <a:pt x="0" y="4317091"/>
                  </a:lnTo>
                  <a:lnTo>
                    <a:pt x="0" y="16788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735787" y="414594"/>
            <a:ext cx="2538095" cy="429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form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header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2700" marR="633095" indent="557530">
              <a:lnSpc>
                <a:spcPct val="100000"/>
              </a:lnSpc>
            </a:pPr>
            <a:r>
              <a:rPr sz="1000" b="1" spc="9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26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"state" </a:t>
            </a:r>
            <a:r>
              <a:rPr sz="1000" b="1" spc="4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widget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"statusbar"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header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sheet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div</a:t>
            </a:r>
            <a:r>
              <a:rPr sz="1000" b="1" spc="43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class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"oe_button_box"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BUTTONS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spc="4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4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div</a:t>
            </a:r>
            <a:r>
              <a:rPr sz="1000" b="1" spc="4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9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26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2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00" b="1" spc="-2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2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"name"</a:t>
            </a:r>
            <a:r>
              <a:rPr sz="1000" b="1" spc="-2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notebook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17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4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"Page1"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40652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CONTENT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48995">
              <a:lnSpc>
                <a:spcPct val="100000"/>
              </a:lnSpc>
            </a:pP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17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4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"Page2"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40652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CONTENT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2776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R="1191260" algn="r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R="1191260" algn="r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notebook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sheet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form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98639" y="1024360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5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-19050" y="989775"/>
            <a:ext cx="8663940" cy="4173220"/>
            <a:chOff x="-19050" y="989775"/>
            <a:chExt cx="8663940" cy="4173220"/>
          </a:xfrm>
        </p:grpSpPr>
        <p:sp>
          <p:nvSpPr>
            <p:cNvPr id="13" name="object 13"/>
            <p:cNvSpPr/>
            <p:nvPr/>
          </p:nvSpPr>
          <p:spPr>
            <a:xfrm>
              <a:off x="5295589" y="2642394"/>
              <a:ext cx="3175" cy="846455"/>
            </a:xfrm>
            <a:custGeom>
              <a:avLst/>
              <a:gdLst/>
              <a:ahLst/>
              <a:cxnLst/>
              <a:rect l="l" t="t" r="r" b="b"/>
              <a:pathLst>
                <a:path w="3175" h="846454">
                  <a:moveTo>
                    <a:pt x="2999" y="0"/>
                  </a:moveTo>
                  <a:lnTo>
                    <a:pt x="0" y="846298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698" cy="14128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816379"/>
              <a:ext cx="2463977" cy="134139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611463" y="2562219"/>
              <a:ext cx="3023870" cy="1819275"/>
            </a:xfrm>
            <a:custGeom>
              <a:avLst/>
              <a:gdLst/>
              <a:ahLst/>
              <a:cxnLst/>
              <a:rect l="l" t="t" r="r" b="b"/>
              <a:pathLst>
                <a:path w="3023870" h="1819275">
                  <a:moveTo>
                    <a:pt x="0" y="171824"/>
                  </a:moveTo>
                  <a:lnTo>
                    <a:pt x="6137" y="126145"/>
                  </a:lnTo>
                  <a:lnTo>
                    <a:pt x="23458" y="85099"/>
                  </a:lnTo>
                  <a:lnTo>
                    <a:pt x="50324" y="50324"/>
                  </a:lnTo>
                  <a:lnTo>
                    <a:pt x="85099" y="23458"/>
                  </a:lnTo>
                  <a:lnTo>
                    <a:pt x="126145" y="6137"/>
                  </a:lnTo>
                  <a:lnTo>
                    <a:pt x="171824" y="0"/>
                  </a:lnTo>
                  <a:lnTo>
                    <a:pt x="2851569" y="0"/>
                  </a:lnTo>
                  <a:lnTo>
                    <a:pt x="2917325" y="13078"/>
                  </a:lnTo>
                  <a:lnTo>
                    <a:pt x="2973069" y="50324"/>
                  </a:lnTo>
                  <a:lnTo>
                    <a:pt x="3010315" y="106068"/>
                  </a:lnTo>
                  <a:lnTo>
                    <a:pt x="3023393" y="171824"/>
                  </a:lnTo>
                  <a:lnTo>
                    <a:pt x="3023393" y="1647371"/>
                  </a:lnTo>
                  <a:lnTo>
                    <a:pt x="3017256" y="1693050"/>
                  </a:lnTo>
                  <a:lnTo>
                    <a:pt x="2999935" y="1734096"/>
                  </a:lnTo>
                  <a:lnTo>
                    <a:pt x="2973069" y="1768871"/>
                  </a:lnTo>
                  <a:lnTo>
                    <a:pt x="2938294" y="1795738"/>
                  </a:lnTo>
                  <a:lnTo>
                    <a:pt x="2897248" y="1813058"/>
                  </a:lnTo>
                  <a:lnTo>
                    <a:pt x="2851569" y="1819196"/>
                  </a:lnTo>
                  <a:lnTo>
                    <a:pt x="171824" y="1819196"/>
                  </a:lnTo>
                  <a:lnTo>
                    <a:pt x="126145" y="1813058"/>
                  </a:lnTo>
                  <a:lnTo>
                    <a:pt x="85099" y="1795738"/>
                  </a:lnTo>
                  <a:lnTo>
                    <a:pt x="50324" y="1768871"/>
                  </a:lnTo>
                  <a:lnTo>
                    <a:pt x="23458" y="1734096"/>
                  </a:lnTo>
                  <a:lnTo>
                    <a:pt x="6137" y="1693050"/>
                  </a:lnTo>
                  <a:lnTo>
                    <a:pt x="0" y="1647371"/>
                  </a:lnTo>
                  <a:lnTo>
                    <a:pt x="0" y="171824"/>
                  </a:lnTo>
                  <a:close/>
                </a:path>
              </a:pathLst>
            </a:custGeom>
            <a:ln w="19049">
              <a:solidFill>
                <a:srgbClr val="FFA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049" y="1184697"/>
              <a:ext cx="4551890" cy="236549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299" y="1260897"/>
              <a:ext cx="4361391" cy="21749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65249" y="1241845"/>
              <a:ext cx="4399915" cy="2213610"/>
            </a:xfrm>
            <a:custGeom>
              <a:avLst/>
              <a:gdLst/>
              <a:ahLst/>
              <a:cxnLst/>
              <a:rect l="l" t="t" r="r" b="b"/>
              <a:pathLst>
                <a:path w="4399915" h="2213610">
                  <a:moveTo>
                    <a:pt x="0" y="0"/>
                  </a:moveTo>
                  <a:lnTo>
                    <a:pt x="4399491" y="0"/>
                  </a:lnTo>
                  <a:lnTo>
                    <a:pt x="4399491" y="2213098"/>
                  </a:lnTo>
                  <a:lnTo>
                    <a:pt x="0" y="221309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90" y="989775"/>
              <a:ext cx="373723" cy="37372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65449" y="2733944"/>
              <a:ext cx="4215130" cy="702310"/>
            </a:xfrm>
            <a:custGeom>
              <a:avLst/>
              <a:gdLst/>
              <a:ahLst/>
              <a:cxnLst/>
              <a:rect l="l" t="t" r="r" b="b"/>
              <a:pathLst>
                <a:path w="4215130" h="702310">
                  <a:moveTo>
                    <a:pt x="0" y="66299"/>
                  </a:moveTo>
                  <a:lnTo>
                    <a:pt x="5210" y="40489"/>
                  </a:lnTo>
                  <a:lnTo>
                    <a:pt x="19419" y="19415"/>
                  </a:lnTo>
                  <a:lnTo>
                    <a:pt x="40495" y="5208"/>
                  </a:lnTo>
                  <a:lnTo>
                    <a:pt x="66304" y="0"/>
                  </a:lnTo>
                  <a:lnTo>
                    <a:pt x="4148691" y="0"/>
                  </a:lnTo>
                  <a:lnTo>
                    <a:pt x="4185472" y="11137"/>
                  </a:lnTo>
                  <a:lnTo>
                    <a:pt x="4209947" y="40931"/>
                  </a:lnTo>
                  <a:lnTo>
                    <a:pt x="4214991" y="66299"/>
                  </a:lnTo>
                  <a:lnTo>
                    <a:pt x="4214991" y="635698"/>
                  </a:lnTo>
                  <a:lnTo>
                    <a:pt x="4209782" y="661509"/>
                  </a:lnTo>
                  <a:lnTo>
                    <a:pt x="4195575" y="682582"/>
                  </a:lnTo>
                  <a:lnTo>
                    <a:pt x="4174502" y="696789"/>
                  </a:lnTo>
                  <a:lnTo>
                    <a:pt x="4148691" y="701998"/>
                  </a:lnTo>
                  <a:lnTo>
                    <a:pt x="66304" y="701998"/>
                  </a:lnTo>
                  <a:lnTo>
                    <a:pt x="40495" y="696789"/>
                  </a:lnTo>
                  <a:lnTo>
                    <a:pt x="19419" y="682582"/>
                  </a:lnTo>
                  <a:lnTo>
                    <a:pt x="5210" y="661509"/>
                  </a:lnTo>
                  <a:lnTo>
                    <a:pt x="0" y="635698"/>
                  </a:lnTo>
                  <a:lnTo>
                    <a:pt x="0" y="66299"/>
                  </a:lnTo>
                  <a:close/>
                </a:path>
              </a:pathLst>
            </a:custGeom>
            <a:ln w="19049">
              <a:solidFill>
                <a:srgbClr val="FFA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52915" y="2562219"/>
              <a:ext cx="786073" cy="53432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227939" y="2107133"/>
              <a:ext cx="138430" cy="320675"/>
            </a:xfrm>
            <a:custGeom>
              <a:avLst/>
              <a:gdLst/>
              <a:ahLst/>
              <a:cxnLst/>
              <a:rect l="l" t="t" r="r" b="b"/>
              <a:pathLst>
                <a:path w="138429" h="320675">
                  <a:moveTo>
                    <a:pt x="69149" y="320099"/>
                  </a:moveTo>
                  <a:lnTo>
                    <a:pt x="0" y="320099"/>
                  </a:lnTo>
                  <a:lnTo>
                    <a:pt x="69149" y="160049"/>
                  </a:lnTo>
                  <a:lnTo>
                    <a:pt x="0" y="0"/>
                  </a:lnTo>
                  <a:lnTo>
                    <a:pt x="69149" y="0"/>
                  </a:lnTo>
                  <a:lnTo>
                    <a:pt x="138299" y="160049"/>
                  </a:lnTo>
                  <a:lnTo>
                    <a:pt x="69149" y="320099"/>
                  </a:lnTo>
                  <a:close/>
                </a:path>
              </a:pathLst>
            </a:custGeom>
            <a:solidFill>
              <a:srgbClr val="00CD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66256" y="4685365"/>
              <a:ext cx="377531" cy="377519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244973" y="181217"/>
            <a:ext cx="19754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0" dirty="0">
                <a:solidFill>
                  <a:srgbClr val="333333"/>
                </a:solidFill>
              </a:rPr>
              <a:t>Form</a:t>
            </a:r>
            <a:r>
              <a:rPr sz="3200" spc="45" dirty="0">
                <a:solidFill>
                  <a:srgbClr val="333333"/>
                </a:solidFill>
              </a:rPr>
              <a:t> </a:t>
            </a:r>
            <a:r>
              <a:rPr sz="3200" spc="-340" dirty="0">
                <a:solidFill>
                  <a:srgbClr val="333333"/>
                </a:solidFill>
              </a:rPr>
              <a:t>views</a:t>
            </a:r>
            <a:endParaRPr sz="3200"/>
          </a:p>
        </p:txBody>
      </p:sp>
      <p:grpSp>
        <p:nvGrpSpPr>
          <p:cNvPr id="30" name="object 30"/>
          <p:cNvGrpSpPr/>
          <p:nvPr/>
        </p:nvGrpSpPr>
        <p:grpSpPr>
          <a:xfrm>
            <a:off x="294424" y="182879"/>
            <a:ext cx="2124696" cy="423761"/>
            <a:chOff x="294424" y="182879"/>
            <a:chExt cx="2124696" cy="423761"/>
          </a:xfrm>
        </p:grpSpPr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35189" y="182879"/>
              <a:ext cx="283931" cy="28393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4424" y="570066"/>
              <a:ext cx="638991" cy="36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7709" y="1471322"/>
            <a:ext cx="2305050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b="1" spc="-13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Doesn’t</a:t>
            </a:r>
            <a:r>
              <a:rPr sz="1600" b="1" spc="-15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4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display</a:t>
            </a:r>
            <a:r>
              <a:rPr sz="1600" i="1" spc="2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spc="6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content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9996" y="1982771"/>
            <a:ext cx="462280" cy="554355"/>
          </a:xfrm>
          <a:custGeom>
            <a:avLst/>
            <a:gdLst/>
            <a:ahLst/>
            <a:cxnLst/>
            <a:rect l="l" t="t" r="r" b="b"/>
            <a:pathLst>
              <a:path w="462280" h="554355">
                <a:moveTo>
                  <a:pt x="346274" y="0"/>
                </a:moveTo>
                <a:lnTo>
                  <a:pt x="346274" y="322949"/>
                </a:lnTo>
                <a:lnTo>
                  <a:pt x="461699" y="322949"/>
                </a:lnTo>
                <a:lnTo>
                  <a:pt x="230849" y="553798"/>
                </a:lnTo>
                <a:lnTo>
                  <a:pt x="0" y="322949"/>
                </a:lnTo>
                <a:lnTo>
                  <a:pt x="115424" y="322949"/>
                </a:lnTo>
                <a:lnTo>
                  <a:pt x="115424" y="0"/>
                </a:lnTo>
                <a:lnTo>
                  <a:pt x="346274" y="0"/>
                </a:lnTo>
                <a:close/>
              </a:path>
            </a:pathLst>
          </a:custGeom>
          <a:ln w="38099">
            <a:solidFill>
              <a:srgbClr val="1AB6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6650" y="2704788"/>
            <a:ext cx="2527300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b="1" spc="-13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Filter</a:t>
            </a:r>
            <a:r>
              <a:rPr sz="1600" b="1" spc="-114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6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other</a:t>
            </a:r>
            <a:r>
              <a:rPr sz="1600" i="1" spc="8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view’s</a:t>
            </a:r>
            <a:r>
              <a:rPr sz="1600" i="1" spc="8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spc="6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content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59542" y="1187785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5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88842" y="2270557"/>
            <a:ext cx="138430" cy="320675"/>
          </a:xfrm>
          <a:custGeom>
            <a:avLst/>
            <a:gdLst/>
            <a:ahLst/>
            <a:cxnLst/>
            <a:rect l="l" t="t" r="r" b="b"/>
            <a:pathLst>
              <a:path w="138429" h="320675">
                <a:moveTo>
                  <a:pt x="69149" y="320111"/>
                </a:moveTo>
                <a:lnTo>
                  <a:pt x="0" y="320111"/>
                </a:lnTo>
                <a:lnTo>
                  <a:pt x="69149" y="160049"/>
                </a:lnTo>
                <a:lnTo>
                  <a:pt x="0" y="0"/>
                </a:lnTo>
                <a:lnTo>
                  <a:pt x="69149" y="0"/>
                </a:lnTo>
                <a:lnTo>
                  <a:pt x="138299" y="160049"/>
                </a:lnTo>
                <a:lnTo>
                  <a:pt x="69149" y="320111"/>
                </a:lnTo>
                <a:close/>
              </a:path>
            </a:pathLst>
          </a:custGeom>
          <a:solidFill>
            <a:srgbClr val="FB77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56492" y="2805819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4">
                <a:moveTo>
                  <a:pt x="2999" y="0"/>
                </a:moveTo>
                <a:lnTo>
                  <a:pt x="0" y="846273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443441" y="3773517"/>
            <a:ext cx="3973829" cy="1269365"/>
            <a:chOff x="4443441" y="3773517"/>
            <a:chExt cx="3973829" cy="1269365"/>
          </a:xfrm>
        </p:grpSpPr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443441" y="3773517"/>
              <a:ext cx="3973792" cy="12689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19640" y="3830667"/>
              <a:ext cx="3821429" cy="1116965"/>
            </a:xfrm>
            <a:custGeom>
              <a:avLst/>
              <a:gdLst/>
              <a:ahLst/>
              <a:cxnLst/>
              <a:rect l="l" t="t" r="r" b="b"/>
              <a:pathLst>
                <a:path w="3821429" h="1116964">
                  <a:moveTo>
                    <a:pt x="3635292" y="1116597"/>
                  </a:moveTo>
                  <a:lnTo>
                    <a:pt x="186099" y="1116597"/>
                  </a:lnTo>
                  <a:lnTo>
                    <a:pt x="136628" y="1109949"/>
                  </a:lnTo>
                  <a:lnTo>
                    <a:pt x="92173" y="1091188"/>
                  </a:lnTo>
                  <a:lnTo>
                    <a:pt x="54509" y="1062088"/>
                  </a:lnTo>
                  <a:lnTo>
                    <a:pt x="25409" y="1024423"/>
                  </a:lnTo>
                  <a:lnTo>
                    <a:pt x="6648" y="979968"/>
                  </a:lnTo>
                  <a:lnTo>
                    <a:pt x="0" y="930498"/>
                  </a:lnTo>
                  <a:lnTo>
                    <a:pt x="0" y="186099"/>
                  </a:lnTo>
                  <a:lnTo>
                    <a:pt x="6648" y="136628"/>
                  </a:lnTo>
                  <a:lnTo>
                    <a:pt x="25409" y="92173"/>
                  </a:lnTo>
                  <a:lnTo>
                    <a:pt x="54509" y="54509"/>
                  </a:lnTo>
                  <a:lnTo>
                    <a:pt x="92173" y="25409"/>
                  </a:lnTo>
                  <a:lnTo>
                    <a:pt x="136628" y="6648"/>
                  </a:lnTo>
                  <a:lnTo>
                    <a:pt x="186099" y="0"/>
                  </a:lnTo>
                  <a:lnTo>
                    <a:pt x="3635292" y="0"/>
                  </a:lnTo>
                  <a:lnTo>
                    <a:pt x="3706511" y="14162"/>
                  </a:lnTo>
                  <a:lnTo>
                    <a:pt x="3766892" y="54499"/>
                  </a:lnTo>
                  <a:lnTo>
                    <a:pt x="3807229" y="114881"/>
                  </a:lnTo>
                  <a:lnTo>
                    <a:pt x="3821392" y="186099"/>
                  </a:lnTo>
                  <a:lnTo>
                    <a:pt x="3821392" y="930498"/>
                  </a:lnTo>
                  <a:lnTo>
                    <a:pt x="3814744" y="979968"/>
                  </a:lnTo>
                  <a:lnTo>
                    <a:pt x="3795983" y="1024423"/>
                  </a:lnTo>
                  <a:lnTo>
                    <a:pt x="3766883" y="1062088"/>
                  </a:lnTo>
                  <a:lnTo>
                    <a:pt x="3729218" y="1091188"/>
                  </a:lnTo>
                  <a:lnTo>
                    <a:pt x="3684763" y="1109949"/>
                  </a:lnTo>
                  <a:lnTo>
                    <a:pt x="3635292" y="11165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19640" y="3830667"/>
              <a:ext cx="3821429" cy="1116965"/>
            </a:xfrm>
            <a:custGeom>
              <a:avLst/>
              <a:gdLst/>
              <a:ahLst/>
              <a:cxnLst/>
              <a:rect l="l" t="t" r="r" b="b"/>
              <a:pathLst>
                <a:path w="3821429" h="1116964">
                  <a:moveTo>
                    <a:pt x="0" y="186099"/>
                  </a:moveTo>
                  <a:lnTo>
                    <a:pt x="6648" y="136628"/>
                  </a:lnTo>
                  <a:lnTo>
                    <a:pt x="25409" y="92173"/>
                  </a:lnTo>
                  <a:lnTo>
                    <a:pt x="54509" y="54509"/>
                  </a:lnTo>
                  <a:lnTo>
                    <a:pt x="92173" y="25409"/>
                  </a:lnTo>
                  <a:lnTo>
                    <a:pt x="136628" y="6648"/>
                  </a:lnTo>
                  <a:lnTo>
                    <a:pt x="186099" y="0"/>
                  </a:lnTo>
                  <a:lnTo>
                    <a:pt x="3635292" y="0"/>
                  </a:lnTo>
                  <a:lnTo>
                    <a:pt x="3706511" y="14162"/>
                  </a:lnTo>
                  <a:lnTo>
                    <a:pt x="3766892" y="54499"/>
                  </a:lnTo>
                  <a:lnTo>
                    <a:pt x="3807229" y="114881"/>
                  </a:lnTo>
                  <a:lnTo>
                    <a:pt x="3821392" y="186099"/>
                  </a:lnTo>
                  <a:lnTo>
                    <a:pt x="3821392" y="930498"/>
                  </a:lnTo>
                  <a:lnTo>
                    <a:pt x="3814744" y="979968"/>
                  </a:lnTo>
                  <a:lnTo>
                    <a:pt x="3795983" y="1024423"/>
                  </a:lnTo>
                  <a:lnTo>
                    <a:pt x="3766883" y="1062088"/>
                  </a:lnTo>
                  <a:lnTo>
                    <a:pt x="3729218" y="1091188"/>
                  </a:lnTo>
                  <a:lnTo>
                    <a:pt x="3684763" y="1109949"/>
                  </a:lnTo>
                  <a:lnTo>
                    <a:pt x="3635292" y="1116597"/>
                  </a:lnTo>
                  <a:lnTo>
                    <a:pt x="186099" y="1116597"/>
                  </a:lnTo>
                  <a:lnTo>
                    <a:pt x="136628" y="1109949"/>
                  </a:lnTo>
                  <a:lnTo>
                    <a:pt x="92173" y="1091188"/>
                  </a:lnTo>
                  <a:lnTo>
                    <a:pt x="54509" y="1062088"/>
                  </a:lnTo>
                  <a:lnTo>
                    <a:pt x="25409" y="1024423"/>
                  </a:lnTo>
                  <a:lnTo>
                    <a:pt x="6648" y="979968"/>
                  </a:lnTo>
                  <a:lnTo>
                    <a:pt x="0" y="930498"/>
                  </a:lnTo>
                  <a:lnTo>
                    <a:pt x="0" y="18609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111132" y="3945608"/>
            <a:ext cx="2451100" cy="8255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5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5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search</a:t>
            </a:r>
            <a:r>
              <a:rPr sz="1150" b="1" spc="459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50" b="1" spc="7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150" b="1" spc="7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50" b="1" spc="7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"Tests"</a:t>
            </a:r>
            <a:r>
              <a:rPr sz="1150" b="1" spc="7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50">
              <a:latin typeface="Trebuchet MS" panose="020B0703020202090204"/>
              <a:cs typeface="Trebuchet MS" panose="020B0703020202090204"/>
            </a:endParaRPr>
          </a:p>
          <a:p>
            <a:pPr marL="430530">
              <a:lnSpc>
                <a:spcPct val="100000"/>
              </a:lnSpc>
              <a:spcBef>
                <a:spcPts val="195"/>
              </a:spcBef>
            </a:pPr>
            <a:r>
              <a:rPr sz="1150" b="1" spc="1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50" b="1" spc="1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50" b="1" spc="29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5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5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"name"</a:t>
            </a:r>
            <a:r>
              <a:rPr sz="11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50">
              <a:latin typeface="Trebuchet MS" panose="020B0703020202090204"/>
              <a:cs typeface="Trebuchet MS" panose="020B0703020202090204"/>
            </a:endParaRPr>
          </a:p>
          <a:p>
            <a:pPr marL="430530">
              <a:lnSpc>
                <a:spcPct val="100000"/>
              </a:lnSpc>
              <a:spcBef>
                <a:spcPts val="195"/>
              </a:spcBef>
            </a:pPr>
            <a:r>
              <a:rPr sz="1150" b="1" spc="1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50" b="1" spc="1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50" b="1" spc="29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5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5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"last_seen"</a:t>
            </a:r>
            <a:r>
              <a:rPr sz="11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50">
              <a:latin typeface="Trebuchet MS" panose="020B0703020202090204"/>
              <a:cs typeface="Trebuchet MS" panose="020B0703020202090204"/>
            </a:endParaRPr>
          </a:p>
          <a:p>
            <a:pPr marL="29210">
              <a:lnSpc>
                <a:spcPct val="100000"/>
              </a:lnSpc>
              <a:spcBef>
                <a:spcPts val="195"/>
              </a:spcBef>
            </a:pPr>
            <a:r>
              <a:rPr sz="11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15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search</a:t>
            </a:r>
            <a:r>
              <a:rPr sz="11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50">
              <a:latin typeface="Trebuchet MS" panose="020B0703020202090204"/>
              <a:cs typeface="Trebuchet MS" panose="020B07030202020902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351" y="2980944"/>
            <a:ext cx="425999" cy="54849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-13970" y="3363595"/>
            <a:ext cx="2717165" cy="1793875"/>
            <a:chOff x="-14287" y="3581917"/>
            <a:chExt cx="2717355" cy="1575859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64633" y="4850665"/>
            <a:ext cx="229092" cy="229099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84175" y="180975"/>
            <a:ext cx="221742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90" dirty="0">
                <a:solidFill>
                  <a:srgbClr val="333333"/>
                </a:solidFill>
              </a:rPr>
              <a:t>Search</a:t>
            </a:r>
            <a:r>
              <a:rPr sz="3200" spc="25" dirty="0">
                <a:solidFill>
                  <a:srgbClr val="333333"/>
                </a:solidFill>
              </a:rPr>
              <a:t> </a:t>
            </a:r>
            <a:r>
              <a:rPr sz="3200" spc="-340" dirty="0">
                <a:solidFill>
                  <a:srgbClr val="333333"/>
                </a:solidFill>
              </a:rPr>
              <a:t>views</a:t>
            </a:r>
            <a:endParaRPr sz="3200"/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5654" y="618695"/>
            <a:ext cx="681593" cy="3657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30781" y="211282"/>
            <a:ext cx="283931" cy="283931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3855742" y="1103425"/>
            <a:ext cx="5180330" cy="2463800"/>
            <a:chOff x="3855742" y="1103425"/>
            <a:chExt cx="5180330" cy="2463800"/>
          </a:xfrm>
        </p:grpSpPr>
        <p:sp>
          <p:nvSpPr>
            <p:cNvPr id="25" name="object 25"/>
            <p:cNvSpPr/>
            <p:nvPr/>
          </p:nvSpPr>
          <p:spPr>
            <a:xfrm>
              <a:off x="4228141" y="1612621"/>
              <a:ext cx="3024505" cy="1193165"/>
            </a:xfrm>
            <a:custGeom>
              <a:avLst/>
              <a:gdLst/>
              <a:ahLst/>
              <a:cxnLst/>
              <a:rect l="l" t="t" r="r" b="b"/>
              <a:pathLst>
                <a:path w="3024504" h="1193164">
                  <a:moveTo>
                    <a:pt x="0" y="53177"/>
                  </a:moveTo>
                  <a:lnTo>
                    <a:pt x="4177" y="32477"/>
                  </a:lnTo>
                  <a:lnTo>
                    <a:pt x="15571" y="15574"/>
                  </a:lnTo>
                  <a:lnTo>
                    <a:pt x="32473" y="4178"/>
                  </a:lnTo>
                  <a:lnTo>
                    <a:pt x="53174" y="0"/>
                  </a:lnTo>
                  <a:lnTo>
                    <a:pt x="2971119" y="0"/>
                  </a:lnTo>
                  <a:lnTo>
                    <a:pt x="3008718" y="15574"/>
                  </a:lnTo>
                  <a:lnTo>
                    <a:pt x="3024293" y="53177"/>
                  </a:lnTo>
                  <a:lnTo>
                    <a:pt x="3024293" y="1139922"/>
                  </a:lnTo>
                  <a:lnTo>
                    <a:pt x="3020116" y="1160623"/>
                  </a:lnTo>
                  <a:lnTo>
                    <a:pt x="3008722" y="1177525"/>
                  </a:lnTo>
                  <a:lnTo>
                    <a:pt x="2991820" y="1188919"/>
                  </a:lnTo>
                  <a:lnTo>
                    <a:pt x="2971119" y="1193097"/>
                  </a:lnTo>
                  <a:lnTo>
                    <a:pt x="53174" y="1193097"/>
                  </a:lnTo>
                  <a:lnTo>
                    <a:pt x="32473" y="1188919"/>
                  </a:lnTo>
                  <a:lnTo>
                    <a:pt x="15571" y="1177525"/>
                  </a:lnTo>
                  <a:lnTo>
                    <a:pt x="4177" y="1160623"/>
                  </a:lnTo>
                  <a:lnTo>
                    <a:pt x="0" y="1139922"/>
                  </a:lnTo>
                  <a:lnTo>
                    <a:pt x="0" y="53177"/>
                  </a:lnTo>
                  <a:close/>
                </a:path>
              </a:pathLst>
            </a:custGeom>
            <a:ln w="19049">
              <a:solidFill>
                <a:srgbClr val="FB777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62257" y="1103425"/>
              <a:ext cx="373724" cy="3737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55742" y="1269647"/>
              <a:ext cx="5038489" cy="229749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50991" y="1345847"/>
              <a:ext cx="4847990" cy="210699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931941" y="1326797"/>
              <a:ext cx="4886325" cy="2145665"/>
            </a:xfrm>
            <a:custGeom>
              <a:avLst/>
              <a:gdLst/>
              <a:ahLst/>
              <a:cxnLst/>
              <a:rect l="l" t="t" r="r" b="b"/>
              <a:pathLst>
                <a:path w="4886325" h="2145665">
                  <a:moveTo>
                    <a:pt x="0" y="0"/>
                  </a:moveTo>
                  <a:lnTo>
                    <a:pt x="4886090" y="0"/>
                  </a:lnTo>
                  <a:lnTo>
                    <a:pt x="4886090" y="2145095"/>
                  </a:lnTo>
                  <a:lnTo>
                    <a:pt x="0" y="2145095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70238" y="1698671"/>
              <a:ext cx="1537970" cy="185420"/>
            </a:xfrm>
            <a:custGeom>
              <a:avLst/>
              <a:gdLst/>
              <a:ahLst/>
              <a:cxnLst/>
              <a:rect l="l" t="t" r="r" b="b"/>
              <a:pathLst>
                <a:path w="1537970" h="185419">
                  <a:moveTo>
                    <a:pt x="0" y="8249"/>
                  </a:moveTo>
                  <a:lnTo>
                    <a:pt x="0" y="3692"/>
                  </a:lnTo>
                  <a:lnTo>
                    <a:pt x="3699" y="0"/>
                  </a:lnTo>
                  <a:lnTo>
                    <a:pt x="8249" y="0"/>
                  </a:lnTo>
                  <a:lnTo>
                    <a:pt x="1529546" y="0"/>
                  </a:lnTo>
                  <a:lnTo>
                    <a:pt x="1531746" y="0"/>
                  </a:lnTo>
                  <a:lnTo>
                    <a:pt x="1533821" y="869"/>
                  </a:lnTo>
                  <a:lnTo>
                    <a:pt x="1535371" y="2417"/>
                  </a:lnTo>
                  <a:lnTo>
                    <a:pt x="1536921" y="3962"/>
                  </a:lnTo>
                  <a:lnTo>
                    <a:pt x="1537796" y="6062"/>
                  </a:lnTo>
                  <a:lnTo>
                    <a:pt x="1537796" y="8249"/>
                  </a:lnTo>
                  <a:lnTo>
                    <a:pt x="1537796" y="176849"/>
                  </a:lnTo>
                  <a:lnTo>
                    <a:pt x="1537796" y="181407"/>
                  </a:lnTo>
                  <a:lnTo>
                    <a:pt x="1534096" y="185099"/>
                  </a:lnTo>
                  <a:lnTo>
                    <a:pt x="1529546" y="185099"/>
                  </a:lnTo>
                  <a:lnTo>
                    <a:pt x="8249" y="185099"/>
                  </a:lnTo>
                  <a:lnTo>
                    <a:pt x="3699" y="185099"/>
                  </a:lnTo>
                  <a:lnTo>
                    <a:pt x="0" y="181407"/>
                  </a:lnTo>
                  <a:lnTo>
                    <a:pt x="0" y="176849"/>
                  </a:lnTo>
                  <a:lnTo>
                    <a:pt x="0" y="8249"/>
                  </a:lnTo>
                  <a:close/>
                </a:path>
              </a:pathLst>
            </a:custGeom>
            <a:ln w="19049">
              <a:solidFill>
                <a:srgbClr val="FB77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6746" y="2132570"/>
            <a:ext cx="5410835" cy="479425"/>
            <a:chOff x="1866746" y="2132570"/>
            <a:chExt cx="5410835" cy="47942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866746" y="2132570"/>
              <a:ext cx="5410489" cy="4793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42946" y="2189733"/>
              <a:ext cx="5258435" cy="327025"/>
            </a:xfrm>
            <a:custGeom>
              <a:avLst/>
              <a:gdLst/>
              <a:ahLst/>
              <a:cxnLst/>
              <a:rect l="l" t="t" r="r" b="b"/>
              <a:pathLst>
                <a:path w="5258434" h="327025">
                  <a:moveTo>
                    <a:pt x="5203589" y="326986"/>
                  </a:moveTo>
                  <a:lnTo>
                    <a:pt x="54502" y="326986"/>
                  </a:lnTo>
                  <a:lnTo>
                    <a:pt x="33286" y="322705"/>
                  </a:lnTo>
                  <a:lnTo>
                    <a:pt x="15962" y="311030"/>
                  </a:lnTo>
                  <a:lnTo>
                    <a:pt x="4282" y="293711"/>
                  </a:lnTo>
                  <a:lnTo>
                    <a:pt x="0" y="272499"/>
                  </a:lnTo>
                  <a:lnTo>
                    <a:pt x="0" y="54502"/>
                  </a:lnTo>
                  <a:lnTo>
                    <a:pt x="4282" y="33286"/>
                  </a:lnTo>
                  <a:lnTo>
                    <a:pt x="15962" y="15962"/>
                  </a:lnTo>
                  <a:lnTo>
                    <a:pt x="33286" y="4282"/>
                  </a:lnTo>
                  <a:lnTo>
                    <a:pt x="54502" y="0"/>
                  </a:lnTo>
                  <a:lnTo>
                    <a:pt x="5203589" y="0"/>
                  </a:lnTo>
                  <a:lnTo>
                    <a:pt x="5242114" y="15962"/>
                  </a:lnTo>
                  <a:lnTo>
                    <a:pt x="5258089" y="54502"/>
                  </a:lnTo>
                  <a:lnTo>
                    <a:pt x="5258089" y="272499"/>
                  </a:lnTo>
                  <a:lnTo>
                    <a:pt x="5253806" y="293711"/>
                  </a:lnTo>
                  <a:lnTo>
                    <a:pt x="5242126" y="311030"/>
                  </a:lnTo>
                  <a:lnTo>
                    <a:pt x="5224803" y="322705"/>
                  </a:lnTo>
                  <a:lnTo>
                    <a:pt x="5203589" y="32698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42946" y="2189733"/>
              <a:ext cx="5258435" cy="327025"/>
            </a:xfrm>
            <a:custGeom>
              <a:avLst/>
              <a:gdLst/>
              <a:ahLst/>
              <a:cxnLst/>
              <a:rect l="l" t="t" r="r" b="b"/>
              <a:pathLst>
                <a:path w="5258434" h="327025">
                  <a:moveTo>
                    <a:pt x="0" y="54502"/>
                  </a:moveTo>
                  <a:lnTo>
                    <a:pt x="4282" y="33286"/>
                  </a:lnTo>
                  <a:lnTo>
                    <a:pt x="15962" y="15962"/>
                  </a:lnTo>
                  <a:lnTo>
                    <a:pt x="33286" y="4282"/>
                  </a:lnTo>
                  <a:lnTo>
                    <a:pt x="54502" y="0"/>
                  </a:lnTo>
                  <a:lnTo>
                    <a:pt x="5203589" y="0"/>
                  </a:lnTo>
                  <a:lnTo>
                    <a:pt x="5242114" y="15962"/>
                  </a:lnTo>
                  <a:lnTo>
                    <a:pt x="5258089" y="54502"/>
                  </a:lnTo>
                  <a:lnTo>
                    <a:pt x="5258089" y="272499"/>
                  </a:lnTo>
                  <a:lnTo>
                    <a:pt x="5253806" y="293711"/>
                  </a:lnTo>
                  <a:lnTo>
                    <a:pt x="5242126" y="311030"/>
                  </a:lnTo>
                  <a:lnTo>
                    <a:pt x="5224803" y="322705"/>
                  </a:lnTo>
                  <a:lnTo>
                    <a:pt x="5203589" y="326986"/>
                  </a:lnTo>
                  <a:lnTo>
                    <a:pt x="54502" y="326986"/>
                  </a:lnTo>
                  <a:lnTo>
                    <a:pt x="33286" y="322705"/>
                  </a:lnTo>
                  <a:lnTo>
                    <a:pt x="15962" y="311030"/>
                  </a:lnTo>
                  <a:lnTo>
                    <a:pt x="4282" y="293711"/>
                  </a:lnTo>
                  <a:lnTo>
                    <a:pt x="0" y="272499"/>
                  </a:lnTo>
                  <a:lnTo>
                    <a:pt x="0" y="54502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592428" y="2234682"/>
            <a:ext cx="3959225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50" spc="-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[(</a:t>
            </a:r>
            <a:r>
              <a:rPr sz="1150" spc="-10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'product_type'</a:t>
            </a:r>
            <a:r>
              <a:rPr sz="1150" spc="-10" dirty="0">
                <a:solidFill>
                  <a:srgbClr val="333333"/>
                </a:solidFill>
                <a:latin typeface="Arial" panose="020B0604020202090204"/>
                <a:cs typeface="Arial" panose="020B0604020202090204"/>
              </a:rPr>
              <a:t>,</a:t>
            </a:r>
            <a:r>
              <a:rPr sz="1150" spc="-30" dirty="0">
                <a:solidFill>
                  <a:srgbClr val="3333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50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'='</a:t>
            </a:r>
            <a:r>
              <a:rPr sz="1150" dirty="0">
                <a:solidFill>
                  <a:srgbClr val="333333"/>
                </a:solidFill>
                <a:latin typeface="Arial" panose="020B0604020202090204"/>
                <a:cs typeface="Arial" panose="020B0604020202090204"/>
              </a:rPr>
              <a:t>,</a:t>
            </a:r>
            <a:r>
              <a:rPr sz="1150" spc="-25" dirty="0">
                <a:solidFill>
                  <a:srgbClr val="3333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50" spc="-10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'service'</a:t>
            </a:r>
            <a:r>
              <a:rPr sz="1150" spc="-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),</a:t>
            </a:r>
            <a:r>
              <a:rPr sz="1150" spc="-3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5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(</a:t>
            </a:r>
            <a:r>
              <a:rPr sz="1150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'unit_price'</a:t>
            </a:r>
            <a:r>
              <a:rPr sz="115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,</a:t>
            </a:r>
            <a:r>
              <a:rPr sz="1150" spc="-2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50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'&gt;'</a:t>
            </a:r>
            <a:r>
              <a:rPr sz="115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,</a:t>
            </a:r>
            <a:r>
              <a:rPr sz="1150" spc="-2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50" b="1" spc="-10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1000</a:t>
            </a:r>
            <a:r>
              <a:rPr sz="1150" spc="-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)]</a:t>
            </a:r>
            <a:endParaRPr sz="1150">
              <a:latin typeface="Arial" panose="020B0604020202090204"/>
              <a:cs typeface="Arial" panose="020B0604020202090204"/>
            </a:endParaRPr>
          </a:p>
          <a:p>
            <a:pPr algn="ctr">
              <a:lnSpc>
                <a:spcPct val="100000"/>
              </a:lnSpc>
              <a:spcBef>
                <a:spcPts val="1005"/>
              </a:spcBef>
            </a:pP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select</a:t>
            </a:r>
            <a:r>
              <a:rPr sz="800" spc="114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products</a:t>
            </a:r>
            <a:r>
              <a:rPr sz="800" spc="114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‘which</a:t>
            </a:r>
            <a:r>
              <a:rPr sz="800" spc="114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types</a:t>
            </a:r>
            <a:r>
              <a:rPr sz="800" spc="114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are</a:t>
            </a:r>
            <a:r>
              <a:rPr sz="800" spc="114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services</a:t>
            </a:r>
            <a:r>
              <a:rPr sz="800" spc="114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b="1" i="1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AND</a:t>
            </a:r>
            <a:r>
              <a:rPr sz="800" b="1" i="1" spc="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with</a:t>
            </a:r>
            <a:r>
              <a:rPr sz="800" spc="114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800" spc="114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unit</a:t>
            </a:r>
            <a:r>
              <a:rPr sz="800" spc="1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price</a:t>
            </a:r>
            <a:r>
              <a:rPr sz="800" spc="114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greater</a:t>
            </a:r>
            <a:r>
              <a:rPr sz="800" spc="114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than</a:t>
            </a:r>
            <a:r>
              <a:rPr sz="800" spc="114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spc="-1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1000’</a:t>
            </a:r>
            <a:endParaRPr sz="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480" y="1158875"/>
            <a:ext cx="7675880" cy="631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Add</a:t>
            </a:r>
            <a:r>
              <a:rPr sz="1400" b="1" spc="25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400" b="1" spc="-114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complexity</a:t>
            </a:r>
            <a:r>
              <a:rPr sz="1400" b="1" spc="-130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400" b="1" spc="75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with</a:t>
            </a:r>
            <a:r>
              <a:rPr sz="1400" b="1" spc="3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400" b="1" spc="-95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list</a:t>
            </a:r>
            <a:r>
              <a:rPr sz="1400" b="1" spc="-145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400" b="1" spc="-80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of</a:t>
            </a:r>
            <a:r>
              <a:rPr sz="1400" b="1" spc="-140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400" b="1" spc="-110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criteria</a:t>
            </a:r>
            <a:r>
              <a:rPr sz="1400" b="1" spc="-60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400" b="1" spc="8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to</a:t>
            </a:r>
            <a:r>
              <a:rPr sz="1400" b="1" spc="2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400" b="1" spc="5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select</a:t>
            </a:r>
            <a:r>
              <a:rPr sz="1400" b="1" spc="25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400" b="1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a</a:t>
            </a:r>
            <a:r>
              <a:rPr sz="1400" b="1" spc="2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400" b="1" spc="5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subset</a:t>
            </a:r>
            <a:r>
              <a:rPr sz="1400" b="1" spc="25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400" b="1" spc="8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of</a:t>
            </a:r>
            <a:r>
              <a:rPr sz="1400" b="1" spc="2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400" b="1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a</a:t>
            </a:r>
            <a:r>
              <a:rPr sz="1400" b="1" spc="25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400" b="1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model’s</a:t>
            </a:r>
            <a:r>
              <a:rPr sz="1400" b="1" spc="2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400" b="1" spc="-1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records</a:t>
            </a:r>
            <a:endParaRPr sz="1400" b="1">
              <a:latin typeface="Arial Bold Italic" panose="020B0604020202090204" charset="0"/>
              <a:cs typeface="Arial Bold Italic" panose="020B0604020202090204" charset="0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2100" b="1" baseline="200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Each</a:t>
            </a:r>
            <a:r>
              <a:rPr sz="2100" b="1" spc="120" baseline="200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2100" b="1" spc="75" baseline="200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criterion</a:t>
            </a:r>
            <a:r>
              <a:rPr sz="2100" b="1" spc="127" baseline="200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2100" b="1" baseline="200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is</a:t>
            </a:r>
            <a:r>
              <a:rPr sz="2100" b="1" spc="127" baseline="200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2100" b="1" baseline="200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a</a:t>
            </a:r>
            <a:r>
              <a:rPr sz="2100" b="1" spc="142" baseline="200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2100" b="1" spc="-165" baseline="2000" dirty="0">
                <a:solidFill>
                  <a:srgbClr val="FB777C"/>
                </a:solidFill>
                <a:latin typeface="Arial Bold Italic" panose="020B0604020202090204" charset="0"/>
                <a:cs typeface="Arial Bold Italic" panose="020B0604020202090204" charset="0"/>
              </a:rPr>
              <a:t>triplet</a:t>
            </a:r>
            <a:r>
              <a:rPr sz="2100" b="1" baseline="2000" dirty="0">
                <a:solidFill>
                  <a:srgbClr val="FB777C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2100" b="1" spc="112" baseline="200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with</a:t>
            </a:r>
            <a:r>
              <a:rPr sz="2100" b="1" spc="127" baseline="200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2100" b="1" baseline="200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a</a:t>
            </a:r>
            <a:r>
              <a:rPr sz="2100" b="1" spc="127" baseline="200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2100" b="1" baseline="200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(‘</a:t>
            </a:r>
            <a:r>
              <a:rPr sz="2100" b="1" i="1" baseline="200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field_name’</a:t>
            </a:r>
            <a:r>
              <a:rPr sz="2100" b="1" baseline="200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,</a:t>
            </a:r>
            <a:r>
              <a:rPr sz="2100" b="1" spc="127" baseline="200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2100" b="1" i="1" baseline="200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‘operator’,</a:t>
            </a:r>
            <a:r>
              <a:rPr sz="2100" b="1" i="1" spc="135" baseline="200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2100" b="1" baseline="200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‘</a:t>
            </a:r>
            <a:r>
              <a:rPr sz="2100" b="1" i="1" baseline="200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value’)</a:t>
            </a:r>
            <a:r>
              <a:rPr sz="2100" b="1" i="1" spc="607" baseline="2000" dirty="0">
                <a:solidFill>
                  <a:srgbClr val="6B6D70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900" b="1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operators:</a:t>
            </a:r>
            <a:r>
              <a:rPr sz="900" b="1" spc="5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900" b="1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=,</a:t>
            </a:r>
            <a:r>
              <a:rPr sz="900" b="1" spc="5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900" b="1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=,</a:t>
            </a:r>
            <a:r>
              <a:rPr sz="900" b="1" spc="5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900" b="1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&lt;,</a:t>
            </a:r>
            <a:r>
              <a:rPr sz="900" b="1" spc="5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900" b="1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&gt;,</a:t>
            </a:r>
            <a:r>
              <a:rPr sz="900" b="1" spc="5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900" b="1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like,</a:t>
            </a:r>
            <a:r>
              <a:rPr sz="900" b="1" spc="5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900" b="1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ilike,</a:t>
            </a:r>
            <a:r>
              <a:rPr sz="900" b="1" spc="5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900" b="1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in,</a:t>
            </a:r>
            <a:r>
              <a:rPr sz="900" b="1" spc="5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900" b="1" spc="-5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…</a:t>
            </a:r>
            <a:endParaRPr sz="900" b="1">
              <a:latin typeface="Arial Bold Italic" panose="020B0604020202090204" charset="0"/>
              <a:cs typeface="Arial Bold Italic" panose="020B060402020209020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70119" y="3729692"/>
            <a:ext cx="6137275" cy="614680"/>
            <a:chOff x="2770119" y="3729692"/>
            <a:chExt cx="6137275" cy="6146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0119" y="3729692"/>
              <a:ext cx="6137087" cy="61409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46319" y="3786842"/>
              <a:ext cx="5984875" cy="462280"/>
            </a:xfrm>
            <a:custGeom>
              <a:avLst/>
              <a:gdLst/>
              <a:ahLst/>
              <a:cxnLst/>
              <a:rect l="l" t="t" r="r" b="b"/>
              <a:pathLst>
                <a:path w="5984875" h="462279">
                  <a:moveTo>
                    <a:pt x="5907738" y="461699"/>
                  </a:moveTo>
                  <a:lnTo>
                    <a:pt x="76949" y="461699"/>
                  </a:lnTo>
                  <a:lnTo>
                    <a:pt x="46996" y="455652"/>
                  </a:lnTo>
                  <a:lnTo>
                    <a:pt x="22537" y="439161"/>
                  </a:lnTo>
                  <a:lnTo>
                    <a:pt x="6046" y="414702"/>
                  </a:lnTo>
                  <a:lnTo>
                    <a:pt x="0" y="384749"/>
                  </a:lnTo>
                  <a:lnTo>
                    <a:pt x="0" y="76949"/>
                  </a:lnTo>
                  <a:lnTo>
                    <a:pt x="6046" y="46996"/>
                  </a:lnTo>
                  <a:lnTo>
                    <a:pt x="22537" y="22537"/>
                  </a:lnTo>
                  <a:lnTo>
                    <a:pt x="46996" y="6046"/>
                  </a:lnTo>
                  <a:lnTo>
                    <a:pt x="76949" y="0"/>
                  </a:lnTo>
                  <a:lnTo>
                    <a:pt x="5907738" y="0"/>
                  </a:lnTo>
                  <a:lnTo>
                    <a:pt x="5950421" y="12930"/>
                  </a:lnTo>
                  <a:lnTo>
                    <a:pt x="5978831" y="47509"/>
                  </a:lnTo>
                  <a:lnTo>
                    <a:pt x="5984687" y="76949"/>
                  </a:lnTo>
                  <a:lnTo>
                    <a:pt x="5984687" y="384749"/>
                  </a:lnTo>
                  <a:lnTo>
                    <a:pt x="5978641" y="414702"/>
                  </a:lnTo>
                  <a:lnTo>
                    <a:pt x="5962150" y="439161"/>
                  </a:lnTo>
                  <a:lnTo>
                    <a:pt x="5937691" y="455652"/>
                  </a:lnTo>
                  <a:lnTo>
                    <a:pt x="5907738" y="4616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46319" y="3786842"/>
              <a:ext cx="5984875" cy="462280"/>
            </a:xfrm>
            <a:custGeom>
              <a:avLst/>
              <a:gdLst/>
              <a:ahLst/>
              <a:cxnLst/>
              <a:rect l="l" t="t" r="r" b="b"/>
              <a:pathLst>
                <a:path w="5984875" h="462279">
                  <a:moveTo>
                    <a:pt x="0" y="76949"/>
                  </a:moveTo>
                  <a:lnTo>
                    <a:pt x="6046" y="46996"/>
                  </a:lnTo>
                  <a:lnTo>
                    <a:pt x="22537" y="22537"/>
                  </a:lnTo>
                  <a:lnTo>
                    <a:pt x="46996" y="6046"/>
                  </a:lnTo>
                  <a:lnTo>
                    <a:pt x="76949" y="0"/>
                  </a:lnTo>
                  <a:lnTo>
                    <a:pt x="5907738" y="0"/>
                  </a:lnTo>
                  <a:lnTo>
                    <a:pt x="5950421" y="12930"/>
                  </a:lnTo>
                  <a:lnTo>
                    <a:pt x="5978831" y="47509"/>
                  </a:lnTo>
                  <a:lnTo>
                    <a:pt x="5984687" y="76949"/>
                  </a:lnTo>
                  <a:lnTo>
                    <a:pt x="5984687" y="384749"/>
                  </a:lnTo>
                  <a:lnTo>
                    <a:pt x="5978641" y="414702"/>
                  </a:lnTo>
                  <a:lnTo>
                    <a:pt x="5962150" y="439161"/>
                  </a:lnTo>
                  <a:lnTo>
                    <a:pt x="5937691" y="455652"/>
                  </a:lnTo>
                  <a:lnTo>
                    <a:pt x="5907738" y="461699"/>
                  </a:lnTo>
                  <a:lnTo>
                    <a:pt x="76949" y="461699"/>
                  </a:lnTo>
                  <a:lnTo>
                    <a:pt x="46996" y="455652"/>
                  </a:lnTo>
                  <a:lnTo>
                    <a:pt x="22537" y="439161"/>
                  </a:lnTo>
                  <a:lnTo>
                    <a:pt x="6046" y="414702"/>
                  </a:lnTo>
                  <a:lnTo>
                    <a:pt x="0" y="384749"/>
                  </a:lnTo>
                  <a:lnTo>
                    <a:pt x="0" y="7694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38199" y="3252339"/>
            <a:ext cx="8094345" cy="847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95" dirty="0">
                <a:solidFill>
                  <a:srgbClr val="FFAA3F"/>
                </a:solidFill>
                <a:latin typeface="Verdana" panose="020B0804030504040204"/>
                <a:cs typeface="Verdana" panose="020B0804030504040204"/>
              </a:rPr>
              <a:t>Logical</a:t>
            </a:r>
            <a:r>
              <a:rPr sz="1400" b="1" spc="-114" dirty="0">
                <a:solidFill>
                  <a:srgbClr val="FFAA3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25" dirty="0">
                <a:solidFill>
                  <a:srgbClr val="FFAA3F"/>
                </a:solidFill>
                <a:latin typeface="Verdana" panose="020B0804030504040204"/>
                <a:cs typeface="Verdana" panose="020B0804030504040204"/>
              </a:rPr>
              <a:t>operator</a:t>
            </a:r>
            <a:r>
              <a:rPr sz="1400" b="1" spc="-110" dirty="0">
                <a:solidFill>
                  <a:srgbClr val="FFAA3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50" b="1" spc="13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s</a:t>
            </a:r>
            <a:r>
              <a:rPr sz="1650" b="1" spc="-114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(AND),</a:t>
            </a:r>
            <a:r>
              <a:rPr sz="1400" spc="-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50" b="1" spc="-254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|</a:t>
            </a:r>
            <a:r>
              <a:rPr sz="1450" b="1" spc="-4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(OR)</a:t>
            </a:r>
            <a:r>
              <a:rPr sz="14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400" spc="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50" b="1" spc="-14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!</a:t>
            </a:r>
            <a:r>
              <a:rPr sz="1650" b="1" spc="-12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(NOT)</a:t>
            </a:r>
            <a:r>
              <a:rPr sz="14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can</a:t>
            </a:r>
            <a:r>
              <a:rPr sz="1400" spc="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be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used</a:t>
            </a:r>
            <a:r>
              <a:rPr sz="1400" spc="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3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400" b="1" spc="-3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400" spc="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2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between</a:t>
            </a:r>
            <a:r>
              <a:rPr sz="1400" b="1" spc="-3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criteria.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1500"/>
              </a:spcBef>
            </a:pPr>
            <a:endParaRPr sz="1400">
              <a:latin typeface="Arial" panose="020B0604020202090204"/>
              <a:cs typeface="Arial" panose="020B0604020202090204"/>
            </a:endParaRPr>
          </a:p>
          <a:p>
            <a:pPr marL="2519045">
              <a:lnSpc>
                <a:spcPct val="100000"/>
              </a:lnSpc>
            </a:pPr>
            <a:r>
              <a:rPr sz="115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[</a:t>
            </a:r>
            <a:r>
              <a:rPr sz="1150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'|'</a:t>
            </a:r>
            <a:r>
              <a:rPr sz="115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,</a:t>
            </a:r>
            <a:r>
              <a:rPr sz="1150" spc="-3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50" spc="-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(</a:t>
            </a:r>
            <a:r>
              <a:rPr sz="1150" spc="-10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'product_type'</a:t>
            </a:r>
            <a:r>
              <a:rPr sz="1150" spc="-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,</a:t>
            </a:r>
            <a:r>
              <a:rPr sz="1150" spc="-3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50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'='</a:t>
            </a:r>
            <a:r>
              <a:rPr sz="115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,</a:t>
            </a:r>
            <a:r>
              <a:rPr sz="1150" spc="-3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50" spc="-10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'service'</a:t>
            </a:r>
            <a:r>
              <a:rPr sz="1150" spc="-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),</a:t>
            </a:r>
            <a:r>
              <a:rPr sz="1150" spc="-2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50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'!'</a:t>
            </a:r>
            <a:r>
              <a:rPr sz="115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,</a:t>
            </a:r>
            <a:r>
              <a:rPr sz="1150" spc="-3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50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'&amp;'</a:t>
            </a:r>
            <a:r>
              <a:rPr sz="115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,</a:t>
            </a:r>
            <a:r>
              <a:rPr sz="1150" spc="-3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5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(</a:t>
            </a:r>
            <a:r>
              <a:rPr sz="1150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'unit_price'</a:t>
            </a:r>
            <a:r>
              <a:rPr sz="115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,</a:t>
            </a:r>
            <a:r>
              <a:rPr sz="1150" spc="-3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50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'&gt;='</a:t>
            </a:r>
            <a:r>
              <a:rPr sz="115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,</a:t>
            </a:r>
            <a:r>
              <a:rPr sz="1150" spc="-3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50" b="1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1000</a:t>
            </a:r>
            <a:r>
              <a:rPr sz="115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),</a:t>
            </a:r>
            <a:r>
              <a:rPr sz="1150" spc="-3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50" spc="-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(</a:t>
            </a:r>
            <a:r>
              <a:rPr sz="1150" spc="-10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'unit_price',</a:t>
            </a:r>
            <a:r>
              <a:rPr sz="1150" spc="-20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50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'&lt;'</a:t>
            </a:r>
            <a:r>
              <a:rPr sz="115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,</a:t>
            </a:r>
            <a:r>
              <a:rPr sz="1150" spc="-3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50" b="1" spc="-10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2000</a:t>
            </a:r>
            <a:r>
              <a:rPr sz="1150" spc="-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)]</a:t>
            </a:r>
            <a:endParaRPr sz="115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43783" y="4325758"/>
            <a:ext cx="458914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select</a:t>
            </a:r>
            <a:r>
              <a:rPr sz="800" spc="8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products</a:t>
            </a:r>
            <a:r>
              <a:rPr sz="800" spc="9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‘which</a:t>
            </a:r>
            <a:r>
              <a:rPr sz="800" spc="9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are</a:t>
            </a:r>
            <a:r>
              <a:rPr sz="800" spc="9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services</a:t>
            </a:r>
            <a:r>
              <a:rPr sz="800" spc="9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b="1" i="1" spc="-9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OR</a:t>
            </a:r>
            <a:r>
              <a:rPr sz="800" b="1" i="1" spc="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have</a:t>
            </a:r>
            <a:r>
              <a:rPr sz="800" spc="9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800" spc="9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unit</a:t>
            </a:r>
            <a:r>
              <a:rPr sz="800" spc="9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price</a:t>
            </a:r>
            <a:r>
              <a:rPr sz="800" spc="9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which</a:t>
            </a:r>
            <a:r>
              <a:rPr sz="800" spc="9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is</a:t>
            </a:r>
            <a:r>
              <a:rPr sz="800" spc="8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b="1" i="1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NOT</a:t>
            </a:r>
            <a:r>
              <a:rPr sz="800" b="1" i="1" spc="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between</a:t>
            </a:r>
            <a:r>
              <a:rPr sz="800" spc="9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1000</a:t>
            </a:r>
            <a:r>
              <a:rPr sz="800" spc="9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800" spc="9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spc="-1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2000’</a:t>
            </a:r>
            <a:endParaRPr sz="8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19883" y="1780644"/>
            <a:ext cx="511186" cy="4571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70861" y="4179241"/>
            <a:ext cx="293986" cy="29398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22381" y="1974006"/>
            <a:ext cx="293984" cy="293986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290068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90" dirty="0">
                <a:solidFill>
                  <a:srgbClr val="333333"/>
                </a:solidFill>
              </a:rPr>
              <a:t>Search</a:t>
            </a:r>
            <a:r>
              <a:rPr sz="3200" spc="25" dirty="0">
                <a:solidFill>
                  <a:srgbClr val="333333"/>
                </a:solidFill>
              </a:rPr>
              <a:t> </a:t>
            </a:r>
            <a:r>
              <a:rPr sz="3200" spc="-215" dirty="0">
                <a:solidFill>
                  <a:srgbClr val="333333"/>
                </a:solidFill>
              </a:rPr>
              <a:t>domain</a:t>
            </a:r>
            <a:endParaRPr sz="3200"/>
          </a:p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5641" y="618708"/>
            <a:ext cx="681626" cy="3657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66915" y="106332"/>
            <a:ext cx="283929" cy="28393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4374" y="1261672"/>
            <a:ext cx="3114675" cy="668655"/>
            <a:chOff x="444374" y="1261672"/>
            <a:chExt cx="3114675" cy="6686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87521" y="1531761"/>
              <a:ext cx="827995" cy="2028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374" y="1261672"/>
              <a:ext cx="3114293" cy="668398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421090" y="1580609"/>
            <a:ext cx="18415" cy="2557145"/>
          </a:xfrm>
          <a:custGeom>
            <a:avLst/>
            <a:gdLst/>
            <a:ahLst/>
            <a:cxnLst/>
            <a:rect l="l" t="t" r="r" b="b"/>
            <a:pathLst>
              <a:path w="18414" h="2557145">
                <a:moveTo>
                  <a:pt x="0" y="0"/>
                </a:moveTo>
                <a:lnTo>
                  <a:pt x="17999" y="2556907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242814" y="1261672"/>
            <a:ext cx="3114675" cy="668655"/>
            <a:chOff x="5242814" y="1261672"/>
            <a:chExt cx="3114675" cy="66865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4662" y="1572951"/>
              <a:ext cx="662396" cy="1601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2814" y="1261672"/>
              <a:ext cx="3114293" cy="66839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78965" y="906548"/>
            <a:ext cx="738441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Search</a:t>
            </a:r>
            <a:r>
              <a:rPr sz="14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views</a:t>
            </a:r>
            <a:r>
              <a:rPr sz="14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can</a:t>
            </a:r>
            <a:r>
              <a:rPr sz="14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4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contain</a:t>
            </a:r>
            <a:r>
              <a:rPr sz="1400" spc="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45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&lt;filter&gt;</a:t>
            </a:r>
            <a:r>
              <a:rPr sz="1400" b="1" spc="-15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elements</a:t>
            </a:r>
            <a:r>
              <a:rPr sz="14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4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act</a:t>
            </a:r>
            <a:r>
              <a:rPr sz="14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as</a:t>
            </a:r>
            <a:r>
              <a:rPr sz="14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toggles</a:t>
            </a:r>
            <a:r>
              <a:rPr sz="14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for</a:t>
            </a:r>
            <a:r>
              <a:rPr sz="14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predefined</a:t>
            </a:r>
            <a:r>
              <a:rPr sz="14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searches.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400">
              <a:latin typeface="Arial" panose="020B0604020202090204"/>
              <a:cs typeface="Arial" panose="020B0604020202090204"/>
            </a:endParaRPr>
          </a:p>
          <a:p>
            <a:pPr marL="666115">
              <a:lnSpc>
                <a:spcPct val="100000"/>
              </a:lnSpc>
              <a:tabLst>
                <a:tab pos="5581650" algn="l"/>
              </a:tabLst>
            </a:pPr>
            <a:r>
              <a:rPr sz="2400" b="1" i="1" spc="-254" dirty="0">
                <a:solidFill>
                  <a:srgbClr val="333333"/>
                </a:solidFill>
                <a:latin typeface="Liberation Sans Narrow"/>
                <a:cs typeface="Liberation Sans Narrow"/>
              </a:rPr>
              <a:t>Group</a:t>
            </a:r>
            <a:r>
              <a:rPr sz="2400" b="1" i="1" spc="65" dirty="0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sz="2400" b="1" i="1" spc="-25" dirty="0">
                <a:solidFill>
                  <a:srgbClr val="333333"/>
                </a:solidFill>
                <a:latin typeface="Liberation Sans Narrow"/>
                <a:cs typeface="Liberation Sans Narrow"/>
              </a:rPr>
              <a:t>ky</a:t>
            </a:r>
            <a:r>
              <a:rPr sz="2400" b="1" i="1" dirty="0">
                <a:solidFill>
                  <a:srgbClr val="333333"/>
                </a:solidFill>
                <a:latin typeface="Liberation Sans Narrow"/>
                <a:cs typeface="Liberation Sans Narrow"/>
              </a:rPr>
              <a:t>	</a:t>
            </a:r>
            <a:r>
              <a:rPr sz="2400" b="1" i="1" spc="-10" dirty="0">
                <a:solidFill>
                  <a:srgbClr val="333333"/>
                </a:solidFill>
                <a:latin typeface="Liberation Sans Narrow"/>
                <a:cs typeface="Liberation Sans Narrow"/>
              </a:rPr>
              <a:t>Filters</a:t>
            </a:r>
            <a:endParaRPr sz="2400">
              <a:latin typeface="Liberation Sans Narrow"/>
              <a:cs typeface="Liberation Sans Narro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-19049" y="1531781"/>
            <a:ext cx="3499485" cy="3630929"/>
            <a:chOff x="-19049" y="1531781"/>
            <a:chExt cx="3499485" cy="3630929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886" y="1730879"/>
              <a:ext cx="2957269" cy="19036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8136" y="1807078"/>
              <a:ext cx="2766781" cy="171316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99086" y="1788026"/>
              <a:ext cx="2805430" cy="1751330"/>
            </a:xfrm>
            <a:custGeom>
              <a:avLst/>
              <a:gdLst/>
              <a:ahLst/>
              <a:cxnLst/>
              <a:rect l="l" t="t" r="r" b="b"/>
              <a:pathLst>
                <a:path w="2805429" h="1751329">
                  <a:moveTo>
                    <a:pt x="0" y="0"/>
                  </a:moveTo>
                  <a:lnTo>
                    <a:pt x="2804881" y="0"/>
                  </a:lnTo>
                  <a:lnTo>
                    <a:pt x="2804881" y="1751266"/>
                  </a:lnTo>
                  <a:lnTo>
                    <a:pt x="0" y="175126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57846" y="2297420"/>
              <a:ext cx="847090" cy="400685"/>
            </a:xfrm>
            <a:custGeom>
              <a:avLst/>
              <a:gdLst/>
              <a:ahLst/>
              <a:cxnLst/>
              <a:rect l="l" t="t" r="r" b="b"/>
              <a:pathLst>
                <a:path w="847089" h="400685">
                  <a:moveTo>
                    <a:pt x="0" y="17837"/>
                  </a:moveTo>
                  <a:lnTo>
                    <a:pt x="0" y="7984"/>
                  </a:lnTo>
                  <a:lnTo>
                    <a:pt x="7984" y="0"/>
                  </a:lnTo>
                  <a:lnTo>
                    <a:pt x="17837" y="0"/>
                  </a:lnTo>
                  <a:lnTo>
                    <a:pt x="828760" y="0"/>
                  </a:lnTo>
                  <a:lnTo>
                    <a:pt x="833490" y="0"/>
                  </a:lnTo>
                  <a:lnTo>
                    <a:pt x="838028" y="1879"/>
                  </a:lnTo>
                  <a:lnTo>
                    <a:pt x="841373" y="5224"/>
                  </a:lnTo>
                  <a:lnTo>
                    <a:pt x="844723" y="8569"/>
                  </a:lnTo>
                  <a:lnTo>
                    <a:pt x="846598" y="13104"/>
                  </a:lnTo>
                  <a:lnTo>
                    <a:pt x="846598" y="17837"/>
                  </a:lnTo>
                  <a:lnTo>
                    <a:pt x="846598" y="382374"/>
                  </a:lnTo>
                  <a:lnTo>
                    <a:pt x="846598" y="392224"/>
                  </a:lnTo>
                  <a:lnTo>
                    <a:pt x="838613" y="400199"/>
                  </a:lnTo>
                  <a:lnTo>
                    <a:pt x="828760" y="400199"/>
                  </a:lnTo>
                  <a:lnTo>
                    <a:pt x="17837" y="400199"/>
                  </a:lnTo>
                  <a:lnTo>
                    <a:pt x="7984" y="400199"/>
                  </a:lnTo>
                  <a:lnTo>
                    <a:pt x="0" y="392224"/>
                  </a:lnTo>
                  <a:lnTo>
                    <a:pt x="0" y="382374"/>
                  </a:lnTo>
                  <a:lnTo>
                    <a:pt x="0" y="17837"/>
                  </a:lnTo>
                  <a:close/>
                </a:path>
              </a:pathLst>
            </a:custGeom>
            <a:ln w="19049">
              <a:solidFill>
                <a:srgbClr val="FB777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1917" y="1531781"/>
              <a:ext cx="373515" cy="373514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5525563" y="1531436"/>
            <a:ext cx="2774950" cy="3390900"/>
            <a:chOff x="5525563" y="1531436"/>
            <a:chExt cx="2774950" cy="3390900"/>
          </a:xfrm>
        </p:grpSpPr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25563" y="1730871"/>
              <a:ext cx="2548794" cy="319084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20813" y="1807071"/>
              <a:ext cx="2358295" cy="300034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601763" y="1788021"/>
              <a:ext cx="2396490" cy="3038475"/>
            </a:xfrm>
            <a:custGeom>
              <a:avLst/>
              <a:gdLst/>
              <a:ahLst/>
              <a:cxnLst/>
              <a:rect l="l" t="t" r="r" b="b"/>
              <a:pathLst>
                <a:path w="2396490" h="3038475">
                  <a:moveTo>
                    <a:pt x="0" y="0"/>
                  </a:moveTo>
                  <a:lnTo>
                    <a:pt x="2396395" y="0"/>
                  </a:lnTo>
                  <a:lnTo>
                    <a:pt x="2396395" y="3038443"/>
                  </a:lnTo>
                  <a:lnTo>
                    <a:pt x="0" y="3038443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055462" y="2720319"/>
              <a:ext cx="1355725" cy="400685"/>
            </a:xfrm>
            <a:custGeom>
              <a:avLst/>
              <a:gdLst/>
              <a:ahLst/>
              <a:cxnLst/>
              <a:rect l="l" t="t" r="r" b="b"/>
              <a:pathLst>
                <a:path w="1355725" h="400685">
                  <a:moveTo>
                    <a:pt x="0" y="17824"/>
                  </a:moveTo>
                  <a:lnTo>
                    <a:pt x="0" y="7974"/>
                  </a:lnTo>
                  <a:lnTo>
                    <a:pt x="7974" y="0"/>
                  </a:lnTo>
                  <a:lnTo>
                    <a:pt x="17824" y="0"/>
                  </a:lnTo>
                  <a:lnTo>
                    <a:pt x="1337272" y="0"/>
                  </a:lnTo>
                  <a:lnTo>
                    <a:pt x="1341997" y="0"/>
                  </a:lnTo>
                  <a:lnTo>
                    <a:pt x="1346522" y="1874"/>
                  </a:lnTo>
                  <a:lnTo>
                    <a:pt x="1349872" y="5224"/>
                  </a:lnTo>
                  <a:lnTo>
                    <a:pt x="1353222" y="8574"/>
                  </a:lnTo>
                  <a:lnTo>
                    <a:pt x="1355097" y="13099"/>
                  </a:lnTo>
                  <a:lnTo>
                    <a:pt x="1355097" y="17824"/>
                  </a:lnTo>
                  <a:lnTo>
                    <a:pt x="1355097" y="382374"/>
                  </a:lnTo>
                  <a:lnTo>
                    <a:pt x="1355097" y="392224"/>
                  </a:lnTo>
                  <a:lnTo>
                    <a:pt x="1347122" y="400199"/>
                  </a:lnTo>
                  <a:lnTo>
                    <a:pt x="1337272" y="400199"/>
                  </a:lnTo>
                  <a:lnTo>
                    <a:pt x="17824" y="400199"/>
                  </a:lnTo>
                  <a:lnTo>
                    <a:pt x="7974" y="400199"/>
                  </a:lnTo>
                  <a:lnTo>
                    <a:pt x="0" y="392224"/>
                  </a:lnTo>
                  <a:lnTo>
                    <a:pt x="0" y="382374"/>
                  </a:lnTo>
                  <a:lnTo>
                    <a:pt x="0" y="17824"/>
                  </a:lnTo>
                  <a:close/>
                </a:path>
              </a:pathLst>
            </a:custGeom>
            <a:ln w="19049">
              <a:solidFill>
                <a:srgbClr val="FFA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25759" y="1531436"/>
              <a:ext cx="374199" cy="374204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6674" y="286899"/>
            <a:ext cx="1356297" cy="332299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276733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85" dirty="0">
                <a:solidFill>
                  <a:srgbClr val="333333"/>
                </a:solidFill>
              </a:rPr>
              <a:t>Advanced</a:t>
            </a:r>
            <a:r>
              <a:rPr sz="3200" spc="60" dirty="0">
                <a:solidFill>
                  <a:srgbClr val="333333"/>
                </a:solidFill>
              </a:rPr>
              <a:t> </a:t>
            </a:r>
            <a:r>
              <a:rPr sz="3200" spc="-50" dirty="0">
                <a:solidFill>
                  <a:srgbClr val="333333"/>
                </a:solidFill>
              </a:rPr>
              <a:t>ﬁlter</a:t>
            </a:r>
            <a:endParaRPr sz="3200"/>
          </a:p>
        </p:txBody>
      </p:sp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935117" y="113394"/>
            <a:ext cx="283926" cy="2839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89119"/>
            <a:ext cx="2887980" cy="668655"/>
            <a:chOff x="0" y="2589119"/>
            <a:chExt cx="2887980" cy="6686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75448" y="2824203"/>
              <a:ext cx="662396" cy="1601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89119"/>
              <a:ext cx="2887894" cy="66839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44072" y="2622424"/>
            <a:ext cx="2487930" cy="100838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615"/>
              </a:spcBef>
            </a:pPr>
            <a:r>
              <a:rPr sz="2400" b="1" i="1" spc="-10" dirty="0">
                <a:solidFill>
                  <a:srgbClr val="333333"/>
                </a:solidFill>
                <a:latin typeface="Liberation Sans Narrow"/>
                <a:cs typeface="Liberation Sans Narrow"/>
              </a:rPr>
              <a:t>Filters</a:t>
            </a:r>
            <a:endParaRPr sz="24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Using</a:t>
            </a:r>
            <a:r>
              <a:rPr sz="12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12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domain</a:t>
            </a:r>
            <a:r>
              <a:rPr sz="1200" b="1" spc="-6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attribute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2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Records</a:t>
            </a:r>
            <a:r>
              <a:rPr sz="1200" spc="13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filtered</a:t>
            </a:r>
            <a:r>
              <a:rPr sz="1200" spc="1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based</a:t>
            </a:r>
            <a:r>
              <a:rPr sz="1200" spc="13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on</a:t>
            </a:r>
            <a:r>
              <a:rPr sz="1200" spc="1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domain.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9074" y="912423"/>
            <a:ext cx="5161915" cy="1390650"/>
            <a:chOff x="169074" y="912423"/>
            <a:chExt cx="5161915" cy="13906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074" y="912423"/>
              <a:ext cx="5161489" cy="13901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5274" y="969573"/>
              <a:ext cx="5009515" cy="1238250"/>
            </a:xfrm>
            <a:custGeom>
              <a:avLst/>
              <a:gdLst/>
              <a:ahLst/>
              <a:cxnLst/>
              <a:rect l="l" t="t" r="r" b="b"/>
              <a:pathLst>
                <a:path w="5009515" h="1238250">
                  <a:moveTo>
                    <a:pt x="4898265" y="1237797"/>
                  </a:moveTo>
                  <a:lnTo>
                    <a:pt x="110819" y="1237797"/>
                  </a:lnTo>
                  <a:lnTo>
                    <a:pt x="67683" y="1229088"/>
                  </a:lnTo>
                  <a:lnTo>
                    <a:pt x="32458" y="1205339"/>
                  </a:lnTo>
                  <a:lnTo>
                    <a:pt x="8708" y="1170114"/>
                  </a:lnTo>
                  <a:lnTo>
                    <a:pt x="0" y="1126977"/>
                  </a:lnTo>
                  <a:lnTo>
                    <a:pt x="0" y="110819"/>
                  </a:lnTo>
                  <a:lnTo>
                    <a:pt x="8708" y="67683"/>
                  </a:lnTo>
                  <a:lnTo>
                    <a:pt x="32458" y="32458"/>
                  </a:lnTo>
                  <a:lnTo>
                    <a:pt x="67683" y="8708"/>
                  </a:lnTo>
                  <a:lnTo>
                    <a:pt x="110819" y="0"/>
                  </a:lnTo>
                  <a:lnTo>
                    <a:pt x="4898265" y="0"/>
                  </a:lnTo>
                  <a:lnTo>
                    <a:pt x="4940677" y="8435"/>
                  </a:lnTo>
                  <a:lnTo>
                    <a:pt x="4976639" y="32457"/>
                  </a:lnTo>
                  <a:lnTo>
                    <a:pt x="5000655" y="68411"/>
                  </a:lnTo>
                  <a:lnTo>
                    <a:pt x="5009089" y="110819"/>
                  </a:lnTo>
                  <a:lnTo>
                    <a:pt x="5009089" y="1126977"/>
                  </a:lnTo>
                  <a:lnTo>
                    <a:pt x="5000379" y="1170114"/>
                  </a:lnTo>
                  <a:lnTo>
                    <a:pt x="4976627" y="1205339"/>
                  </a:lnTo>
                  <a:lnTo>
                    <a:pt x="4941400" y="1229088"/>
                  </a:lnTo>
                  <a:lnTo>
                    <a:pt x="4898265" y="12377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5274" y="969573"/>
              <a:ext cx="5009515" cy="1238250"/>
            </a:xfrm>
            <a:custGeom>
              <a:avLst/>
              <a:gdLst/>
              <a:ahLst/>
              <a:cxnLst/>
              <a:rect l="l" t="t" r="r" b="b"/>
              <a:pathLst>
                <a:path w="5009515" h="1238250">
                  <a:moveTo>
                    <a:pt x="0" y="110819"/>
                  </a:moveTo>
                  <a:lnTo>
                    <a:pt x="8708" y="67683"/>
                  </a:lnTo>
                  <a:lnTo>
                    <a:pt x="32458" y="32458"/>
                  </a:lnTo>
                  <a:lnTo>
                    <a:pt x="67683" y="8708"/>
                  </a:lnTo>
                  <a:lnTo>
                    <a:pt x="110819" y="0"/>
                  </a:lnTo>
                  <a:lnTo>
                    <a:pt x="4898265" y="0"/>
                  </a:lnTo>
                  <a:lnTo>
                    <a:pt x="4940677" y="8435"/>
                  </a:lnTo>
                  <a:lnTo>
                    <a:pt x="4976639" y="32457"/>
                  </a:lnTo>
                  <a:lnTo>
                    <a:pt x="5000655" y="68411"/>
                  </a:lnTo>
                  <a:lnTo>
                    <a:pt x="5009089" y="110819"/>
                  </a:lnTo>
                  <a:lnTo>
                    <a:pt x="5009089" y="1126977"/>
                  </a:lnTo>
                  <a:lnTo>
                    <a:pt x="5000379" y="1170114"/>
                  </a:lnTo>
                  <a:lnTo>
                    <a:pt x="4976627" y="1205339"/>
                  </a:lnTo>
                  <a:lnTo>
                    <a:pt x="4941400" y="1229088"/>
                  </a:lnTo>
                  <a:lnTo>
                    <a:pt x="4898265" y="1237797"/>
                  </a:lnTo>
                  <a:lnTo>
                    <a:pt x="110819" y="1237797"/>
                  </a:lnTo>
                  <a:lnTo>
                    <a:pt x="67683" y="1229088"/>
                  </a:lnTo>
                  <a:lnTo>
                    <a:pt x="32458" y="1205339"/>
                  </a:lnTo>
                  <a:lnTo>
                    <a:pt x="8708" y="1170114"/>
                  </a:lnTo>
                  <a:lnTo>
                    <a:pt x="0" y="1126977"/>
                  </a:lnTo>
                  <a:lnTo>
                    <a:pt x="0" y="11081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50757" y="1148986"/>
            <a:ext cx="4598670" cy="835025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95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95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search</a:t>
            </a:r>
            <a:r>
              <a:rPr sz="950" b="1" spc="36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50" b="1" spc="6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950" b="1" spc="6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50" b="1" spc="6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"Tests"</a:t>
            </a:r>
            <a:r>
              <a:rPr sz="950" b="1" spc="6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950">
              <a:latin typeface="Trebuchet MS" panose="020B0703020202090204"/>
              <a:cs typeface="Trebuchet MS" panose="020B0703020202090204"/>
            </a:endParaRPr>
          </a:p>
          <a:p>
            <a:pPr marL="210820">
              <a:lnSpc>
                <a:spcPct val="100000"/>
              </a:lnSpc>
              <a:spcBef>
                <a:spcPts val="135"/>
              </a:spcBef>
            </a:pPr>
            <a:r>
              <a:rPr sz="95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95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950" b="1" spc="24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50" b="1" spc="4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95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5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"Group</a:t>
            </a:r>
            <a:r>
              <a:rPr sz="950" b="1" spc="23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50" b="1" spc="-2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By"</a:t>
            </a:r>
            <a:r>
              <a:rPr sz="950" b="1" spc="-2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950">
              <a:latin typeface="Trebuchet MS" panose="020B0703020202090204"/>
              <a:cs typeface="Trebuchet MS" panose="020B0703020202090204"/>
            </a:endParaRPr>
          </a:p>
          <a:p>
            <a:pPr marL="542290">
              <a:lnSpc>
                <a:spcPct val="100000"/>
              </a:lnSpc>
              <a:spcBef>
                <a:spcPts val="135"/>
              </a:spcBef>
            </a:pPr>
            <a:r>
              <a:rPr sz="950" b="1" spc="114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950" b="1" spc="114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filter</a:t>
            </a:r>
            <a:r>
              <a:rPr sz="950" b="1" spc="45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50" b="1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95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50" b="1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"group_by_field"</a:t>
            </a:r>
            <a:r>
              <a:rPr sz="950" b="1" spc="45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50" b="1" spc="6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context</a:t>
            </a:r>
            <a:r>
              <a:rPr sz="950" b="1" spc="6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50" b="1" spc="65" dirty="0">
                <a:solidFill>
                  <a:srgbClr val="DF4F00"/>
                </a:solidFill>
                <a:latin typeface="Trebuchet MS" panose="020B0703020202090204"/>
                <a:cs typeface="Trebuchet MS" panose="020B0703020202090204"/>
              </a:rPr>
              <a:t>"</a:t>
            </a:r>
            <a:r>
              <a:rPr sz="950" b="1" spc="6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{'group_by:'field'}"</a:t>
            </a:r>
            <a:r>
              <a:rPr sz="950" b="1" spc="6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950">
              <a:latin typeface="Trebuchet MS" panose="020B0703020202090204"/>
              <a:cs typeface="Trebuchet MS" panose="020B0703020202090204"/>
            </a:endParaRPr>
          </a:p>
          <a:p>
            <a:pPr marL="210820">
              <a:lnSpc>
                <a:spcPct val="100000"/>
              </a:lnSpc>
              <a:spcBef>
                <a:spcPts val="135"/>
              </a:spcBef>
            </a:pPr>
            <a:r>
              <a:rPr sz="9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95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9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95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95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search</a:t>
            </a:r>
            <a:r>
              <a:rPr sz="9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95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272316" y="894523"/>
            <a:ext cx="3114675" cy="668655"/>
            <a:chOff x="4272316" y="894523"/>
            <a:chExt cx="3114675" cy="66865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5464" y="1164612"/>
              <a:ext cx="827995" cy="2028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2316" y="894523"/>
              <a:ext cx="3114293" cy="66839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360932" y="850608"/>
            <a:ext cx="3011170" cy="78867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2400" b="1" i="1" spc="-254" dirty="0">
                <a:solidFill>
                  <a:srgbClr val="333333"/>
                </a:solidFill>
                <a:latin typeface="Liberation Sans Narrow"/>
                <a:cs typeface="Liberation Sans Narrow"/>
              </a:rPr>
              <a:t>Group</a:t>
            </a:r>
            <a:r>
              <a:rPr sz="2400" b="1" i="1" spc="65" dirty="0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sz="2400" b="1" i="1" spc="-25" dirty="0">
                <a:solidFill>
                  <a:srgbClr val="333333"/>
                </a:solidFill>
                <a:latin typeface="Liberation Sans Narrow"/>
                <a:cs typeface="Liberation Sans Narrow"/>
              </a:rPr>
              <a:t>ky</a:t>
            </a:r>
            <a:endParaRPr sz="2400">
              <a:latin typeface="Liberation Sans Narrow"/>
              <a:cs typeface="Liberation Sans Narrow"/>
            </a:endParaRPr>
          </a:p>
          <a:p>
            <a:pPr marL="77470">
              <a:lnSpc>
                <a:spcPct val="100000"/>
              </a:lnSpc>
              <a:spcBef>
                <a:spcPts val="560"/>
              </a:spcBef>
            </a:pP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Using</a:t>
            </a:r>
            <a:r>
              <a:rPr sz="1200" spc="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9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context</a:t>
            </a:r>
            <a:r>
              <a:rPr sz="1200" b="1" spc="-7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2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key</a:t>
            </a:r>
            <a:r>
              <a:rPr sz="12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10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group_by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43944" y="2504444"/>
            <a:ext cx="3148965" cy="15240"/>
          </a:xfrm>
          <a:custGeom>
            <a:avLst/>
            <a:gdLst/>
            <a:ahLst/>
            <a:cxnLst/>
            <a:rect l="l" t="t" r="r" b="b"/>
            <a:pathLst>
              <a:path w="3148965" h="15239">
                <a:moveTo>
                  <a:pt x="3148793" y="0"/>
                </a:moveTo>
                <a:lnTo>
                  <a:pt x="0" y="14999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3842742" y="2781669"/>
            <a:ext cx="5106670" cy="1210945"/>
            <a:chOff x="3842742" y="2781669"/>
            <a:chExt cx="5106670" cy="121094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742" y="2781669"/>
              <a:ext cx="5106289" cy="121079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918942" y="2838819"/>
              <a:ext cx="4954270" cy="1058545"/>
            </a:xfrm>
            <a:custGeom>
              <a:avLst/>
              <a:gdLst/>
              <a:ahLst/>
              <a:cxnLst/>
              <a:rect l="l" t="t" r="r" b="b"/>
              <a:pathLst>
                <a:path w="4954270" h="1058545">
                  <a:moveTo>
                    <a:pt x="4777490" y="1058397"/>
                  </a:moveTo>
                  <a:lnTo>
                    <a:pt x="176399" y="1058397"/>
                  </a:lnTo>
                  <a:lnTo>
                    <a:pt x="129504" y="1052096"/>
                  </a:lnTo>
                  <a:lnTo>
                    <a:pt x="87366" y="1034314"/>
                  </a:lnTo>
                  <a:lnTo>
                    <a:pt x="51665" y="1006732"/>
                  </a:lnTo>
                  <a:lnTo>
                    <a:pt x="24083" y="971031"/>
                  </a:lnTo>
                  <a:lnTo>
                    <a:pt x="6301" y="928892"/>
                  </a:lnTo>
                  <a:lnTo>
                    <a:pt x="0" y="881998"/>
                  </a:lnTo>
                  <a:lnTo>
                    <a:pt x="0" y="176399"/>
                  </a:lnTo>
                  <a:lnTo>
                    <a:pt x="6301" y="129504"/>
                  </a:lnTo>
                  <a:lnTo>
                    <a:pt x="24083" y="87366"/>
                  </a:lnTo>
                  <a:lnTo>
                    <a:pt x="51665" y="51665"/>
                  </a:lnTo>
                  <a:lnTo>
                    <a:pt x="87366" y="24083"/>
                  </a:lnTo>
                  <a:lnTo>
                    <a:pt x="129504" y="6301"/>
                  </a:lnTo>
                  <a:lnTo>
                    <a:pt x="176399" y="0"/>
                  </a:lnTo>
                  <a:lnTo>
                    <a:pt x="4777490" y="0"/>
                  </a:lnTo>
                  <a:lnTo>
                    <a:pt x="4844990" y="13424"/>
                  </a:lnTo>
                  <a:lnTo>
                    <a:pt x="4902215" y="51674"/>
                  </a:lnTo>
                  <a:lnTo>
                    <a:pt x="4940465" y="108899"/>
                  </a:lnTo>
                  <a:lnTo>
                    <a:pt x="4953890" y="176399"/>
                  </a:lnTo>
                  <a:lnTo>
                    <a:pt x="4953890" y="881998"/>
                  </a:lnTo>
                  <a:lnTo>
                    <a:pt x="4947589" y="928892"/>
                  </a:lnTo>
                  <a:lnTo>
                    <a:pt x="4929806" y="971031"/>
                  </a:lnTo>
                  <a:lnTo>
                    <a:pt x="4902224" y="1006732"/>
                  </a:lnTo>
                  <a:lnTo>
                    <a:pt x="4866523" y="1034314"/>
                  </a:lnTo>
                  <a:lnTo>
                    <a:pt x="4824385" y="1052096"/>
                  </a:lnTo>
                  <a:lnTo>
                    <a:pt x="4777490" y="10583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918941" y="2838819"/>
              <a:ext cx="4954270" cy="1058545"/>
            </a:xfrm>
            <a:custGeom>
              <a:avLst/>
              <a:gdLst/>
              <a:ahLst/>
              <a:cxnLst/>
              <a:rect l="l" t="t" r="r" b="b"/>
              <a:pathLst>
                <a:path w="4954270" h="1058545">
                  <a:moveTo>
                    <a:pt x="0" y="176399"/>
                  </a:moveTo>
                  <a:lnTo>
                    <a:pt x="6301" y="129504"/>
                  </a:lnTo>
                  <a:lnTo>
                    <a:pt x="24083" y="87366"/>
                  </a:lnTo>
                  <a:lnTo>
                    <a:pt x="51665" y="51665"/>
                  </a:lnTo>
                  <a:lnTo>
                    <a:pt x="87366" y="24083"/>
                  </a:lnTo>
                  <a:lnTo>
                    <a:pt x="129504" y="6301"/>
                  </a:lnTo>
                  <a:lnTo>
                    <a:pt x="176399" y="0"/>
                  </a:lnTo>
                  <a:lnTo>
                    <a:pt x="4777490" y="0"/>
                  </a:lnTo>
                  <a:lnTo>
                    <a:pt x="4844990" y="13424"/>
                  </a:lnTo>
                  <a:lnTo>
                    <a:pt x="4902215" y="51674"/>
                  </a:lnTo>
                  <a:lnTo>
                    <a:pt x="4940465" y="108899"/>
                  </a:lnTo>
                  <a:lnTo>
                    <a:pt x="4953890" y="176399"/>
                  </a:lnTo>
                  <a:lnTo>
                    <a:pt x="4953890" y="881998"/>
                  </a:lnTo>
                  <a:lnTo>
                    <a:pt x="4947588" y="928892"/>
                  </a:lnTo>
                  <a:lnTo>
                    <a:pt x="4929806" y="971031"/>
                  </a:lnTo>
                  <a:lnTo>
                    <a:pt x="4902224" y="1006732"/>
                  </a:lnTo>
                  <a:lnTo>
                    <a:pt x="4866523" y="1034314"/>
                  </a:lnTo>
                  <a:lnTo>
                    <a:pt x="4824385" y="1052096"/>
                  </a:lnTo>
                  <a:lnTo>
                    <a:pt x="4777490" y="1058397"/>
                  </a:lnTo>
                  <a:lnTo>
                    <a:pt x="176399" y="1058397"/>
                  </a:lnTo>
                  <a:lnTo>
                    <a:pt x="129504" y="1052096"/>
                  </a:lnTo>
                  <a:lnTo>
                    <a:pt x="87366" y="1034314"/>
                  </a:lnTo>
                  <a:lnTo>
                    <a:pt x="51665" y="1006732"/>
                  </a:lnTo>
                  <a:lnTo>
                    <a:pt x="24083" y="971031"/>
                  </a:lnTo>
                  <a:lnTo>
                    <a:pt x="6301" y="928892"/>
                  </a:lnTo>
                  <a:lnTo>
                    <a:pt x="0" y="881998"/>
                  </a:lnTo>
                  <a:lnTo>
                    <a:pt x="0" y="17639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4109873" y="2838050"/>
            <a:ext cx="4240530" cy="90170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95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95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search</a:t>
            </a:r>
            <a:r>
              <a:rPr sz="950" b="1" spc="36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50" b="1" spc="6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950" b="1" spc="6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50" b="1" spc="6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"Tests"</a:t>
            </a:r>
            <a:r>
              <a:rPr sz="950" b="1" spc="6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950">
              <a:latin typeface="Trebuchet MS" panose="020B0703020202090204"/>
              <a:cs typeface="Trebuchet MS" panose="020B0703020202090204"/>
            </a:endParaRPr>
          </a:p>
          <a:p>
            <a:pPr marL="277495">
              <a:lnSpc>
                <a:spcPct val="100000"/>
              </a:lnSpc>
              <a:spcBef>
                <a:spcPts val="585"/>
              </a:spcBef>
            </a:pPr>
            <a:r>
              <a:rPr sz="950" b="1" spc="114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950" b="1" spc="114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filter</a:t>
            </a:r>
            <a:r>
              <a:rPr sz="950" b="1" spc="36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50" b="1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95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50" b="1" dirty="0">
                <a:solidFill>
                  <a:srgbClr val="DF4F00"/>
                </a:solidFill>
                <a:latin typeface="Trebuchet MS" panose="020B0703020202090204"/>
                <a:cs typeface="Trebuchet MS" panose="020B0703020202090204"/>
              </a:rPr>
              <a:t>"</a:t>
            </a:r>
            <a:r>
              <a:rPr sz="950" b="1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New</a:t>
            </a:r>
            <a:r>
              <a:rPr sz="950" b="1" spc="36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50" b="1" spc="7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State"</a:t>
            </a:r>
            <a:r>
              <a:rPr sz="950" b="1" spc="37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5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9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5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"filter_new_state"</a:t>
            </a:r>
            <a:endParaRPr sz="950">
              <a:latin typeface="Trebuchet MS" panose="020B0703020202090204"/>
              <a:cs typeface="Trebuchet MS" panose="020B0703020202090204"/>
            </a:endParaRPr>
          </a:p>
          <a:p>
            <a:pPr marL="2106295">
              <a:lnSpc>
                <a:spcPct val="100000"/>
              </a:lnSpc>
              <a:spcBef>
                <a:spcPts val="585"/>
              </a:spcBef>
            </a:pPr>
            <a:r>
              <a:rPr sz="950" b="1" spc="8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domain</a:t>
            </a:r>
            <a:r>
              <a:rPr sz="950" b="1" spc="8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50" b="1" spc="8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"[('state','=','new')]"</a:t>
            </a:r>
            <a:r>
              <a:rPr sz="950" b="1" spc="8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95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9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95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search</a:t>
            </a:r>
            <a:r>
              <a:rPr sz="9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95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26216" y="1790302"/>
            <a:ext cx="3013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Groups</a:t>
            </a:r>
            <a:r>
              <a:rPr sz="1200" spc="1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result</a:t>
            </a:r>
            <a:r>
              <a:rPr sz="1200" spc="1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into</a:t>
            </a:r>
            <a:r>
              <a:rPr sz="1200" spc="1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subsets</a:t>
            </a:r>
            <a:r>
              <a:rPr sz="1200" spc="1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based</a:t>
            </a:r>
            <a:r>
              <a:rPr sz="1200" spc="1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on</a:t>
            </a:r>
            <a:r>
              <a:rPr sz="1200" spc="1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field.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583" y="808457"/>
            <a:ext cx="277215" cy="27721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96632" y="3822692"/>
            <a:ext cx="227134" cy="22714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6674" y="286899"/>
            <a:ext cx="1356297" cy="332299"/>
          </a:xfrm>
          <a:prstGeom prst="rect">
            <a:avLst/>
          </a:prstGeom>
        </p:spPr>
      </p:pic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296926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85" dirty="0">
                <a:solidFill>
                  <a:srgbClr val="333333"/>
                </a:solidFill>
              </a:rPr>
              <a:t>Advanced</a:t>
            </a:r>
            <a:r>
              <a:rPr sz="3200" spc="60" dirty="0">
                <a:solidFill>
                  <a:srgbClr val="333333"/>
                </a:solidFill>
              </a:rPr>
              <a:t> </a:t>
            </a:r>
            <a:r>
              <a:rPr sz="3200" spc="-50" dirty="0">
                <a:solidFill>
                  <a:srgbClr val="333333"/>
                </a:solidFill>
              </a:rPr>
              <a:t>ﬁlter</a:t>
            </a:r>
            <a:endParaRPr sz="3200"/>
          </a:p>
        </p:txBody>
      </p:sp>
      <p:pic>
        <p:nvPicPr>
          <p:cNvPr id="31" name="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935117" y="113394"/>
            <a:ext cx="283926" cy="2839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0049" y="340099"/>
            <a:ext cx="1322244" cy="3173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564691" y="1799951"/>
            <a:ext cx="4836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Arial" panose="020B0604020202090204"/>
              <a:buChar char="●"/>
              <a:tabLst>
                <a:tab pos="379095" algn="l"/>
                <a:tab pos="2244725" algn="l"/>
              </a:tabLst>
            </a:pPr>
            <a:r>
              <a:rPr sz="1800" b="1" spc="-13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Model</a:t>
            </a:r>
            <a:r>
              <a:rPr sz="1800" b="1" spc="-15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b="1" spc="-2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Ordering</a:t>
            </a:r>
            <a:r>
              <a:rPr sz="1800" b="1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80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sz="1800" spc="-114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Based</a:t>
            </a:r>
            <a:r>
              <a:rPr sz="1800" spc="-114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spc="-6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on</a:t>
            </a:r>
            <a:r>
              <a:rPr sz="1800" spc="-114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fields</a:t>
            </a:r>
            <a:r>
              <a:rPr sz="1800" spc="-114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spc="-4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values</a:t>
            </a:r>
            <a:endParaRPr sz="18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64691" y="2653389"/>
            <a:ext cx="2256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Arial" panose="020B0604020202090204"/>
              <a:buChar char="●"/>
              <a:tabLst>
                <a:tab pos="379095" algn="l"/>
              </a:tabLst>
            </a:pPr>
            <a:r>
              <a:rPr sz="1800" b="1" spc="-15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Manual</a:t>
            </a:r>
            <a:r>
              <a:rPr sz="1800" b="1" spc="-14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b="1" spc="-14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Ordering</a:t>
            </a:r>
            <a:endParaRPr sz="18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95" dirty="0">
                <a:solidFill>
                  <a:srgbClr val="333333"/>
                </a:solidFill>
              </a:rPr>
              <a:t>Ordering</a:t>
            </a:r>
            <a:endParaRPr sz="3200"/>
          </a:p>
        </p:txBody>
      </p:sp>
      <p:grpSp>
        <p:nvGrpSpPr>
          <p:cNvPr id="6" name="object 6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29348" y="1751662"/>
            <a:ext cx="2265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2</a:t>
            </a:r>
            <a:r>
              <a:rPr sz="2000" b="1" spc="-114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20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ways</a:t>
            </a:r>
            <a:r>
              <a:rPr sz="2000" spc="-1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200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2000" spc="-1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20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ordering</a:t>
            </a:r>
            <a:endParaRPr sz="20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0079" y="1608043"/>
            <a:ext cx="317321" cy="3173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97761" y="2567794"/>
            <a:ext cx="485021" cy="5441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943" y="2000170"/>
            <a:ext cx="2312570" cy="567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508000" y="1631950"/>
            <a:ext cx="785304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>
                <a:solidFill>
                  <a:srgbClr val="333333"/>
                </a:solidFill>
                <a:sym typeface="+mn-ea"/>
              </a:rPr>
              <a:t>Introduction</a:t>
            </a:r>
            <a:r>
              <a:rPr spc="-45" dirty="0">
                <a:solidFill>
                  <a:srgbClr val="333333"/>
                </a:solidFill>
                <a:sym typeface="+mn-ea"/>
              </a:rPr>
              <a:t> </a:t>
            </a:r>
            <a:r>
              <a:rPr spc="-50" dirty="0">
                <a:solidFill>
                  <a:srgbClr val="333333"/>
                </a:solidFill>
                <a:sym typeface="+mn-ea"/>
              </a:rPr>
              <a:t>to</a:t>
            </a:r>
            <a:r>
              <a:rPr spc="-45" dirty="0">
                <a:solidFill>
                  <a:srgbClr val="333333"/>
                </a:solidFill>
                <a:sym typeface="+mn-ea"/>
              </a:rPr>
              <a:t> </a:t>
            </a:r>
            <a:r>
              <a:rPr spc="-145" dirty="0">
                <a:solidFill>
                  <a:srgbClr val="333333"/>
                </a:solidFill>
                <a:sym typeface="+mn-ea"/>
              </a:rPr>
              <a:t>Security</a:t>
            </a:r>
          </a:p>
        </p:txBody>
      </p:sp>
      <p:sp>
        <p:nvSpPr>
          <p:cNvPr id="15" name="Rectangles 14"/>
          <p:cNvSpPr/>
          <p:nvPr/>
        </p:nvSpPr>
        <p:spPr>
          <a:xfrm>
            <a:off x="152400" y="209550"/>
            <a:ext cx="1600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23338" y="3446277"/>
            <a:ext cx="2789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(using</a:t>
            </a:r>
            <a:r>
              <a:rPr sz="1200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asc</a:t>
            </a:r>
            <a:r>
              <a:rPr sz="1200" spc="-6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as</a:t>
            </a:r>
            <a:r>
              <a:rPr sz="1200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default</a:t>
            </a:r>
            <a:r>
              <a:rPr sz="1200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sorting</a:t>
            </a:r>
            <a:r>
              <a:rPr sz="1200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direction)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45" dirty="0">
                <a:solidFill>
                  <a:srgbClr val="333333"/>
                </a:solidFill>
              </a:rPr>
              <a:t>Model</a:t>
            </a:r>
            <a:r>
              <a:rPr sz="3200" spc="50" dirty="0">
                <a:solidFill>
                  <a:srgbClr val="333333"/>
                </a:solidFill>
              </a:rPr>
              <a:t> </a:t>
            </a:r>
            <a:r>
              <a:rPr sz="3200" spc="-185" dirty="0">
                <a:solidFill>
                  <a:srgbClr val="333333"/>
                </a:solidFill>
              </a:rPr>
              <a:t>Ordering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09504" y="594358"/>
            <a:ext cx="681593" cy="3657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4706040" y="1339122"/>
            <a:ext cx="3959860" cy="2064385"/>
            <a:chOff x="4706040" y="1339122"/>
            <a:chExt cx="3959860" cy="206438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6040" y="1339122"/>
              <a:ext cx="3959692" cy="206399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782240" y="1396259"/>
              <a:ext cx="3807460" cy="1911985"/>
            </a:xfrm>
            <a:custGeom>
              <a:avLst/>
              <a:gdLst/>
              <a:ahLst/>
              <a:cxnLst/>
              <a:rect l="l" t="t" r="r" b="b"/>
              <a:pathLst>
                <a:path w="3807459" h="1911985">
                  <a:moveTo>
                    <a:pt x="3488692" y="1911608"/>
                  </a:moveTo>
                  <a:lnTo>
                    <a:pt x="318599" y="1911608"/>
                  </a:lnTo>
                  <a:lnTo>
                    <a:pt x="271520" y="1908154"/>
                  </a:lnTo>
                  <a:lnTo>
                    <a:pt x="226586" y="1898118"/>
                  </a:lnTo>
                  <a:lnTo>
                    <a:pt x="184289" y="1881995"/>
                  </a:lnTo>
                  <a:lnTo>
                    <a:pt x="145122" y="1860277"/>
                  </a:lnTo>
                  <a:lnTo>
                    <a:pt x="109577" y="1833456"/>
                  </a:lnTo>
                  <a:lnTo>
                    <a:pt x="78149" y="1802026"/>
                  </a:lnTo>
                  <a:lnTo>
                    <a:pt x="51330" y="1766480"/>
                  </a:lnTo>
                  <a:lnTo>
                    <a:pt x="29612" y="1727309"/>
                  </a:lnTo>
                  <a:lnTo>
                    <a:pt x="13489" y="1685008"/>
                  </a:lnTo>
                  <a:lnTo>
                    <a:pt x="3454" y="1640069"/>
                  </a:lnTo>
                  <a:lnTo>
                    <a:pt x="0" y="1592984"/>
                  </a:lnTo>
                  <a:lnTo>
                    <a:pt x="0" y="318606"/>
                  </a:lnTo>
                  <a:lnTo>
                    <a:pt x="3454" y="271525"/>
                  </a:lnTo>
                  <a:lnTo>
                    <a:pt x="13489" y="226588"/>
                  </a:lnTo>
                  <a:lnTo>
                    <a:pt x="29612" y="184290"/>
                  </a:lnTo>
                  <a:lnTo>
                    <a:pt x="51330" y="145121"/>
                  </a:lnTo>
                  <a:lnTo>
                    <a:pt x="78149" y="109577"/>
                  </a:lnTo>
                  <a:lnTo>
                    <a:pt x="109577" y="78148"/>
                  </a:lnTo>
                  <a:lnTo>
                    <a:pt x="145122" y="51329"/>
                  </a:lnTo>
                  <a:lnTo>
                    <a:pt x="184289" y="29612"/>
                  </a:lnTo>
                  <a:lnTo>
                    <a:pt x="226586" y="13489"/>
                  </a:lnTo>
                  <a:lnTo>
                    <a:pt x="271520" y="3454"/>
                  </a:lnTo>
                  <a:lnTo>
                    <a:pt x="318599" y="0"/>
                  </a:lnTo>
                  <a:lnTo>
                    <a:pt x="3488692" y="0"/>
                  </a:lnTo>
                  <a:lnTo>
                    <a:pt x="3538833" y="3969"/>
                  </a:lnTo>
                  <a:lnTo>
                    <a:pt x="3587285" y="15639"/>
                  </a:lnTo>
                  <a:lnTo>
                    <a:pt x="3633194" y="34657"/>
                  </a:lnTo>
                  <a:lnTo>
                    <a:pt x="3675706" y="60668"/>
                  </a:lnTo>
                  <a:lnTo>
                    <a:pt x="3713967" y="93317"/>
                  </a:lnTo>
                  <a:lnTo>
                    <a:pt x="3746617" y="131579"/>
                  </a:lnTo>
                  <a:lnTo>
                    <a:pt x="3772629" y="174095"/>
                  </a:lnTo>
                  <a:lnTo>
                    <a:pt x="3791649" y="220008"/>
                  </a:lnTo>
                  <a:lnTo>
                    <a:pt x="3803322" y="268464"/>
                  </a:lnTo>
                  <a:lnTo>
                    <a:pt x="3807292" y="318606"/>
                  </a:lnTo>
                  <a:lnTo>
                    <a:pt x="3807292" y="1592984"/>
                  </a:lnTo>
                  <a:lnTo>
                    <a:pt x="3803837" y="1640069"/>
                  </a:lnTo>
                  <a:lnTo>
                    <a:pt x="3793802" y="1685008"/>
                  </a:lnTo>
                  <a:lnTo>
                    <a:pt x="3777679" y="1727309"/>
                  </a:lnTo>
                  <a:lnTo>
                    <a:pt x="3755962" y="1766480"/>
                  </a:lnTo>
                  <a:lnTo>
                    <a:pt x="3729142" y="1802026"/>
                  </a:lnTo>
                  <a:lnTo>
                    <a:pt x="3697714" y="1833456"/>
                  </a:lnTo>
                  <a:lnTo>
                    <a:pt x="3662170" y="1860277"/>
                  </a:lnTo>
                  <a:lnTo>
                    <a:pt x="3623002" y="1881995"/>
                  </a:lnTo>
                  <a:lnTo>
                    <a:pt x="3580705" y="1898118"/>
                  </a:lnTo>
                  <a:lnTo>
                    <a:pt x="3535771" y="1908154"/>
                  </a:lnTo>
                  <a:lnTo>
                    <a:pt x="3488692" y="191160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82240" y="1396259"/>
              <a:ext cx="3807460" cy="1911985"/>
            </a:xfrm>
            <a:custGeom>
              <a:avLst/>
              <a:gdLst/>
              <a:ahLst/>
              <a:cxnLst/>
              <a:rect l="l" t="t" r="r" b="b"/>
              <a:pathLst>
                <a:path w="3807459" h="1911985">
                  <a:moveTo>
                    <a:pt x="0" y="318606"/>
                  </a:moveTo>
                  <a:lnTo>
                    <a:pt x="3454" y="271525"/>
                  </a:lnTo>
                  <a:lnTo>
                    <a:pt x="13489" y="226588"/>
                  </a:lnTo>
                  <a:lnTo>
                    <a:pt x="29612" y="184290"/>
                  </a:lnTo>
                  <a:lnTo>
                    <a:pt x="51330" y="145121"/>
                  </a:lnTo>
                  <a:lnTo>
                    <a:pt x="78149" y="109577"/>
                  </a:lnTo>
                  <a:lnTo>
                    <a:pt x="109577" y="78148"/>
                  </a:lnTo>
                  <a:lnTo>
                    <a:pt x="145122" y="51329"/>
                  </a:lnTo>
                  <a:lnTo>
                    <a:pt x="184289" y="29612"/>
                  </a:lnTo>
                  <a:lnTo>
                    <a:pt x="226586" y="13489"/>
                  </a:lnTo>
                  <a:lnTo>
                    <a:pt x="271520" y="3454"/>
                  </a:lnTo>
                  <a:lnTo>
                    <a:pt x="318599" y="0"/>
                  </a:lnTo>
                  <a:lnTo>
                    <a:pt x="3488692" y="0"/>
                  </a:lnTo>
                  <a:lnTo>
                    <a:pt x="3538833" y="3969"/>
                  </a:lnTo>
                  <a:lnTo>
                    <a:pt x="3587285" y="15639"/>
                  </a:lnTo>
                  <a:lnTo>
                    <a:pt x="3633194" y="34657"/>
                  </a:lnTo>
                  <a:lnTo>
                    <a:pt x="3675706" y="60668"/>
                  </a:lnTo>
                  <a:lnTo>
                    <a:pt x="3713967" y="93317"/>
                  </a:lnTo>
                  <a:lnTo>
                    <a:pt x="3746617" y="131579"/>
                  </a:lnTo>
                  <a:lnTo>
                    <a:pt x="3772629" y="174095"/>
                  </a:lnTo>
                  <a:lnTo>
                    <a:pt x="3791649" y="220008"/>
                  </a:lnTo>
                  <a:lnTo>
                    <a:pt x="3803322" y="268464"/>
                  </a:lnTo>
                  <a:lnTo>
                    <a:pt x="3807292" y="318606"/>
                  </a:lnTo>
                  <a:lnTo>
                    <a:pt x="3807292" y="1592984"/>
                  </a:lnTo>
                  <a:lnTo>
                    <a:pt x="3803837" y="1640069"/>
                  </a:lnTo>
                  <a:lnTo>
                    <a:pt x="3793802" y="1685008"/>
                  </a:lnTo>
                  <a:lnTo>
                    <a:pt x="3777679" y="1727309"/>
                  </a:lnTo>
                  <a:lnTo>
                    <a:pt x="3755962" y="1766480"/>
                  </a:lnTo>
                  <a:lnTo>
                    <a:pt x="3729142" y="1802026"/>
                  </a:lnTo>
                  <a:lnTo>
                    <a:pt x="3697714" y="1833456"/>
                  </a:lnTo>
                  <a:lnTo>
                    <a:pt x="3662170" y="1860277"/>
                  </a:lnTo>
                  <a:lnTo>
                    <a:pt x="3623002" y="1881995"/>
                  </a:lnTo>
                  <a:lnTo>
                    <a:pt x="3580705" y="1898118"/>
                  </a:lnTo>
                  <a:lnTo>
                    <a:pt x="3535771" y="1908154"/>
                  </a:lnTo>
                  <a:lnTo>
                    <a:pt x="3488692" y="1911608"/>
                  </a:lnTo>
                  <a:lnTo>
                    <a:pt x="318599" y="1911608"/>
                  </a:lnTo>
                  <a:lnTo>
                    <a:pt x="271520" y="1908154"/>
                  </a:lnTo>
                  <a:lnTo>
                    <a:pt x="226586" y="1898118"/>
                  </a:lnTo>
                  <a:lnTo>
                    <a:pt x="184289" y="1881995"/>
                  </a:lnTo>
                  <a:lnTo>
                    <a:pt x="145122" y="1860277"/>
                  </a:lnTo>
                  <a:lnTo>
                    <a:pt x="109577" y="1833456"/>
                  </a:lnTo>
                  <a:lnTo>
                    <a:pt x="78149" y="1802026"/>
                  </a:lnTo>
                  <a:lnTo>
                    <a:pt x="51330" y="1766480"/>
                  </a:lnTo>
                  <a:lnTo>
                    <a:pt x="29612" y="1727309"/>
                  </a:lnTo>
                  <a:lnTo>
                    <a:pt x="13489" y="1685008"/>
                  </a:lnTo>
                  <a:lnTo>
                    <a:pt x="3454" y="1640069"/>
                  </a:lnTo>
                  <a:lnTo>
                    <a:pt x="0" y="1592984"/>
                  </a:lnTo>
                  <a:lnTo>
                    <a:pt x="0" y="318606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245260" y="1463693"/>
            <a:ext cx="24041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1100" spc="-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odoo</a:t>
            </a:r>
            <a:r>
              <a:rPr sz="1100" spc="-10" dirty="0"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1100" spc="-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fields,</a:t>
            </a:r>
            <a:r>
              <a:rPr sz="1100" spc="-15" dirty="0">
                <a:latin typeface="IBM 3270"/>
                <a:cs typeface="IBM 3270"/>
              </a:rPr>
              <a:t> </a:t>
            </a:r>
            <a:r>
              <a:rPr sz="1100" spc="-10" dirty="0">
                <a:latin typeface="IBM 3270"/>
                <a:cs typeface="IBM 3270"/>
              </a:rPr>
              <a:t>models</a:t>
            </a:r>
            <a:endParaRPr sz="1100">
              <a:latin typeface="IBM 3270"/>
              <a:cs typeface="IBM 327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45260" y="1824119"/>
            <a:ext cx="2404110" cy="79692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1100" spc="-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1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1100" spc="-10" dirty="0">
                <a:latin typeface="IBM 3270"/>
                <a:cs typeface="IBM 3270"/>
              </a:rPr>
              <a:t>:</a:t>
            </a:r>
            <a:endParaRPr sz="1100">
              <a:latin typeface="IBM 3270"/>
              <a:cs typeface="IBM 3270"/>
            </a:endParaRPr>
          </a:p>
          <a:p>
            <a:pPr marL="319405">
              <a:lnSpc>
                <a:spcPct val="100000"/>
              </a:lnSpc>
              <a:spcBef>
                <a:spcPts val="200"/>
              </a:spcBef>
            </a:pPr>
            <a:r>
              <a:rPr sz="1100" dirty="0">
                <a:latin typeface="IBM 3270"/>
                <a:cs typeface="IBM 3270"/>
              </a:rPr>
              <a:t>_name</a:t>
            </a:r>
            <a:r>
              <a:rPr sz="1100" spc="-5" dirty="0"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= 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"test_model"</a:t>
            </a:r>
            <a:endParaRPr sz="1100">
              <a:latin typeface="IBM 3270"/>
              <a:cs typeface="IBM 3270"/>
            </a:endParaRPr>
          </a:p>
          <a:p>
            <a:pPr marL="319405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latin typeface="IBM 3270"/>
                <a:cs typeface="IBM 3270"/>
              </a:rPr>
              <a:t>_description</a:t>
            </a:r>
            <a:r>
              <a:rPr sz="1100" spc="-20" dirty="0"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=</a:t>
            </a:r>
            <a:r>
              <a:rPr sz="1100" spc="-15" dirty="0"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1100" spc="-15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1100">
              <a:latin typeface="IBM 3270"/>
              <a:cs typeface="IBM 3270"/>
            </a:endParaRPr>
          </a:p>
          <a:p>
            <a:pPr marL="319405">
              <a:lnSpc>
                <a:spcPct val="100000"/>
              </a:lnSpc>
              <a:spcBef>
                <a:spcPts val="200"/>
              </a:spcBef>
            </a:pPr>
            <a:r>
              <a:rPr sz="1100" b="1" dirty="0">
                <a:latin typeface="Trebuchet MS" panose="020B0703020202090204"/>
                <a:cs typeface="Trebuchet MS" panose="020B0703020202090204"/>
              </a:rPr>
              <a:t>_order</a:t>
            </a:r>
            <a:r>
              <a:rPr sz="1100" b="1" spc="30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dirty="0"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30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7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"date,price</a:t>
            </a:r>
            <a:r>
              <a:rPr sz="1100" b="1" spc="30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4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desc"</a:t>
            </a:r>
            <a:endParaRPr sz="11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52042" y="2788047"/>
            <a:ext cx="1713230" cy="41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1100" dirty="0">
                <a:latin typeface="IBM 3270"/>
                <a:cs typeface="IBM 3270"/>
              </a:rPr>
              <a:t>date</a:t>
            </a:r>
            <a:r>
              <a:rPr sz="1100" spc="-5" dirty="0"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= </a:t>
            </a:r>
            <a:r>
              <a:rPr sz="1100" spc="-10" dirty="0">
                <a:latin typeface="IBM 3270"/>
                <a:cs typeface="IBM 3270"/>
              </a:rPr>
              <a:t>fields.Date() </a:t>
            </a:r>
            <a:r>
              <a:rPr sz="1100" dirty="0">
                <a:latin typeface="IBM 3270"/>
                <a:cs typeface="IBM 3270"/>
              </a:rPr>
              <a:t>price</a:t>
            </a:r>
            <a:r>
              <a:rPr sz="1100" spc="-5" dirty="0"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=</a:t>
            </a:r>
            <a:r>
              <a:rPr sz="1100" spc="-5" dirty="0">
                <a:latin typeface="IBM 3270"/>
                <a:cs typeface="IBM 3270"/>
              </a:rPr>
              <a:t> </a:t>
            </a:r>
            <a:r>
              <a:rPr sz="1100" spc="-10" dirty="0">
                <a:latin typeface="IBM 3270"/>
                <a:cs typeface="IBM 3270"/>
              </a:rPr>
              <a:t>fields.Float()</a:t>
            </a:r>
            <a:endParaRPr sz="1100">
              <a:latin typeface="IBM 3270"/>
              <a:cs typeface="IBM 3270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57185" y="219456"/>
            <a:ext cx="293984" cy="29398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38582" y="2953374"/>
            <a:ext cx="331186" cy="6789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47748" y="2520604"/>
            <a:ext cx="19862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Will</a:t>
            </a:r>
            <a:r>
              <a:rPr sz="1400" spc="-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be</a:t>
            </a: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4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converted</a:t>
            </a:r>
            <a:r>
              <a:rPr sz="1400" spc="-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an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12700">
              <a:lnSpc>
                <a:spcPct val="100000"/>
              </a:lnSpc>
            </a:pPr>
            <a:r>
              <a:rPr sz="1400" b="1" spc="-150" dirty="0">
                <a:solidFill>
                  <a:srgbClr val="FBB12F"/>
                </a:solidFill>
                <a:latin typeface="Verdana" panose="020B0804030504040204"/>
                <a:cs typeface="Verdana" panose="020B0804030504040204"/>
                <a:hlinkClick r:id="rId8"/>
              </a:rPr>
              <a:t>order_by</a:t>
            </a:r>
            <a:r>
              <a:rPr sz="1400" b="1" spc="-70" dirty="0">
                <a:solidFill>
                  <a:srgbClr val="FBB12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clause</a:t>
            </a:r>
            <a:r>
              <a:rPr sz="1400" spc="-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in </a:t>
            </a:r>
            <a:r>
              <a:rPr sz="1400" b="1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SQL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72258" y="1226030"/>
            <a:ext cx="377531" cy="37752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571548" y="1726011"/>
            <a:ext cx="3288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Using</a:t>
            </a:r>
            <a:r>
              <a:rPr sz="1400" spc="-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_order</a:t>
            </a:r>
            <a:r>
              <a:rPr sz="1400" b="1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attribute</a:t>
            </a: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in </a:t>
            </a:r>
            <a:r>
              <a:rPr sz="14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400" spc="-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model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26842" y="1663006"/>
            <a:ext cx="1510046" cy="144979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600669" y="3554277"/>
            <a:ext cx="399947" cy="42969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3907967" y="2935644"/>
            <a:ext cx="4717415" cy="1628139"/>
            <a:chOff x="3907967" y="2935644"/>
            <a:chExt cx="4717415" cy="1628139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907967" y="2935644"/>
              <a:ext cx="4717190" cy="16280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984167" y="2992793"/>
              <a:ext cx="4565015" cy="1475740"/>
            </a:xfrm>
            <a:custGeom>
              <a:avLst/>
              <a:gdLst/>
              <a:ahLst/>
              <a:cxnLst/>
              <a:rect l="l" t="t" r="r" b="b"/>
              <a:pathLst>
                <a:path w="4565015" h="1475739">
                  <a:moveTo>
                    <a:pt x="4318841" y="1475697"/>
                  </a:moveTo>
                  <a:lnTo>
                    <a:pt x="245949" y="1475697"/>
                  </a:lnTo>
                  <a:lnTo>
                    <a:pt x="196384" y="1470699"/>
                  </a:lnTo>
                  <a:lnTo>
                    <a:pt x="150218" y="1456367"/>
                  </a:lnTo>
                  <a:lnTo>
                    <a:pt x="108440" y="1433690"/>
                  </a:lnTo>
                  <a:lnTo>
                    <a:pt x="72040" y="1403656"/>
                  </a:lnTo>
                  <a:lnTo>
                    <a:pt x="42006" y="1367256"/>
                  </a:lnTo>
                  <a:lnTo>
                    <a:pt x="19329" y="1325478"/>
                  </a:lnTo>
                  <a:lnTo>
                    <a:pt x="4997" y="1279312"/>
                  </a:lnTo>
                  <a:lnTo>
                    <a:pt x="0" y="1229747"/>
                  </a:lnTo>
                  <a:lnTo>
                    <a:pt x="0" y="245949"/>
                  </a:lnTo>
                  <a:lnTo>
                    <a:pt x="4997" y="196384"/>
                  </a:lnTo>
                  <a:lnTo>
                    <a:pt x="19329" y="150218"/>
                  </a:lnTo>
                  <a:lnTo>
                    <a:pt x="42006" y="108440"/>
                  </a:lnTo>
                  <a:lnTo>
                    <a:pt x="72040" y="72040"/>
                  </a:lnTo>
                  <a:lnTo>
                    <a:pt x="108440" y="42006"/>
                  </a:lnTo>
                  <a:lnTo>
                    <a:pt x="150218" y="19329"/>
                  </a:lnTo>
                  <a:lnTo>
                    <a:pt x="196384" y="4997"/>
                  </a:lnTo>
                  <a:lnTo>
                    <a:pt x="245949" y="0"/>
                  </a:lnTo>
                  <a:lnTo>
                    <a:pt x="4318841" y="0"/>
                  </a:lnTo>
                  <a:lnTo>
                    <a:pt x="4367043" y="4771"/>
                  </a:lnTo>
                  <a:lnTo>
                    <a:pt x="4412953" y="18728"/>
                  </a:lnTo>
                  <a:lnTo>
                    <a:pt x="4455282" y="41333"/>
                  </a:lnTo>
                  <a:lnTo>
                    <a:pt x="4492740" y="72049"/>
                  </a:lnTo>
                  <a:lnTo>
                    <a:pt x="4523457" y="109508"/>
                  </a:lnTo>
                  <a:lnTo>
                    <a:pt x="4546062" y="151837"/>
                  </a:lnTo>
                  <a:lnTo>
                    <a:pt x="4560019" y="197747"/>
                  </a:lnTo>
                  <a:lnTo>
                    <a:pt x="4564790" y="245949"/>
                  </a:lnTo>
                  <a:lnTo>
                    <a:pt x="4564790" y="1229747"/>
                  </a:lnTo>
                  <a:lnTo>
                    <a:pt x="4559793" y="1279312"/>
                  </a:lnTo>
                  <a:lnTo>
                    <a:pt x="4545461" y="1325478"/>
                  </a:lnTo>
                  <a:lnTo>
                    <a:pt x="4522784" y="1367256"/>
                  </a:lnTo>
                  <a:lnTo>
                    <a:pt x="4492750" y="1403656"/>
                  </a:lnTo>
                  <a:lnTo>
                    <a:pt x="4456349" y="1433690"/>
                  </a:lnTo>
                  <a:lnTo>
                    <a:pt x="4414571" y="1456367"/>
                  </a:lnTo>
                  <a:lnTo>
                    <a:pt x="4368405" y="1470699"/>
                  </a:lnTo>
                  <a:lnTo>
                    <a:pt x="4318841" y="14756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984167" y="2992793"/>
              <a:ext cx="4565015" cy="1475740"/>
            </a:xfrm>
            <a:custGeom>
              <a:avLst/>
              <a:gdLst/>
              <a:ahLst/>
              <a:cxnLst/>
              <a:rect l="l" t="t" r="r" b="b"/>
              <a:pathLst>
                <a:path w="4565015" h="1475739">
                  <a:moveTo>
                    <a:pt x="0" y="245949"/>
                  </a:moveTo>
                  <a:lnTo>
                    <a:pt x="4997" y="196384"/>
                  </a:lnTo>
                  <a:lnTo>
                    <a:pt x="19329" y="150218"/>
                  </a:lnTo>
                  <a:lnTo>
                    <a:pt x="42006" y="108440"/>
                  </a:lnTo>
                  <a:lnTo>
                    <a:pt x="72040" y="72040"/>
                  </a:lnTo>
                  <a:lnTo>
                    <a:pt x="108440" y="42006"/>
                  </a:lnTo>
                  <a:lnTo>
                    <a:pt x="150218" y="19329"/>
                  </a:lnTo>
                  <a:lnTo>
                    <a:pt x="196384" y="4997"/>
                  </a:lnTo>
                  <a:lnTo>
                    <a:pt x="245949" y="0"/>
                  </a:lnTo>
                  <a:lnTo>
                    <a:pt x="4318841" y="0"/>
                  </a:lnTo>
                  <a:lnTo>
                    <a:pt x="4367043" y="4771"/>
                  </a:lnTo>
                  <a:lnTo>
                    <a:pt x="4412953" y="18728"/>
                  </a:lnTo>
                  <a:lnTo>
                    <a:pt x="4455282" y="41333"/>
                  </a:lnTo>
                  <a:lnTo>
                    <a:pt x="4492740" y="72049"/>
                  </a:lnTo>
                  <a:lnTo>
                    <a:pt x="4523457" y="109508"/>
                  </a:lnTo>
                  <a:lnTo>
                    <a:pt x="4546062" y="151837"/>
                  </a:lnTo>
                  <a:lnTo>
                    <a:pt x="4560019" y="197747"/>
                  </a:lnTo>
                  <a:lnTo>
                    <a:pt x="4564790" y="245949"/>
                  </a:lnTo>
                  <a:lnTo>
                    <a:pt x="4564790" y="1229747"/>
                  </a:lnTo>
                  <a:lnTo>
                    <a:pt x="4559793" y="1279312"/>
                  </a:lnTo>
                  <a:lnTo>
                    <a:pt x="4545461" y="1325478"/>
                  </a:lnTo>
                  <a:lnTo>
                    <a:pt x="4522784" y="1367256"/>
                  </a:lnTo>
                  <a:lnTo>
                    <a:pt x="4492750" y="1403656"/>
                  </a:lnTo>
                  <a:lnTo>
                    <a:pt x="4456349" y="1433690"/>
                  </a:lnTo>
                  <a:lnTo>
                    <a:pt x="4414571" y="1456367"/>
                  </a:lnTo>
                  <a:lnTo>
                    <a:pt x="4368405" y="1470699"/>
                  </a:lnTo>
                  <a:lnTo>
                    <a:pt x="4318841" y="1475697"/>
                  </a:lnTo>
                  <a:lnTo>
                    <a:pt x="245949" y="1475697"/>
                  </a:lnTo>
                  <a:lnTo>
                    <a:pt x="196384" y="1470699"/>
                  </a:lnTo>
                  <a:lnTo>
                    <a:pt x="150218" y="1456367"/>
                  </a:lnTo>
                  <a:lnTo>
                    <a:pt x="108440" y="1433690"/>
                  </a:lnTo>
                  <a:lnTo>
                    <a:pt x="72040" y="1403656"/>
                  </a:lnTo>
                  <a:lnTo>
                    <a:pt x="42006" y="1367256"/>
                  </a:lnTo>
                  <a:lnTo>
                    <a:pt x="19329" y="1325478"/>
                  </a:lnTo>
                  <a:lnTo>
                    <a:pt x="4997" y="1279312"/>
                  </a:lnTo>
                  <a:lnTo>
                    <a:pt x="0" y="1229747"/>
                  </a:lnTo>
                  <a:lnTo>
                    <a:pt x="0" y="24594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129228" y="3117996"/>
            <a:ext cx="3940175" cy="11684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tree</a:t>
            </a:r>
            <a:r>
              <a:rPr sz="1100" b="1" spc="34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6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100" b="1" spc="6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6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"My</a:t>
            </a:r>
            <a:r>
              <a:rPr sz="1100" b="1" spc="3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13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activities"</a:t>
            </a:r>
            <a:r>
              <a:rPr sz="1100" b="1" spc="35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4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default_order</a:t>
            </a:r>
            <a:r>
              <a:rPr sz="11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"price"</a:t>
            </a:r>
            <a:r>
              <a:rPr sz="11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319405">
              <a:lnSpc>
                <a:spcPct val="100000"/>
              </a:lnSpc>
              <a:spcBef>
                <a:spcPts val="180"/>
              </a:spcBef>
            </a:pPr>
            <a:r>
              <a:rPr sz="1100" b="1" spc="1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1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28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"opportunity"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319405">
              <a:lnSpc>
                <a:spcPct val="100000"/>
              </a:lnSpc>
              <a:spcBef>
                <a:spcPts val="180"/>
              </a:spcBef>
            </a:pPr>
            <a:r>
              <a:rPr sz="1100" b="1" spc="1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1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28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"date"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319405">
              <a:lnSpc>
                <a:spcPct val="100000"/>
              </a:lnSpc>
              <a:spcBef>
                <a:spcPts val="180"/>
              </a:spcBef>
            </a:pPr>
            <a:r>
              <a:rPr sz="1100" b="1" spc="1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1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28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"price"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319405">
              <a:lnSpc>
                <a:spcPct val="100000"/>
              </a:lnSpc>
              <a:spcBef>
                <a:spcPts val="180"/>
              </a:spcBef>
            </a:pPr>
            <a:r>
              <a:rPr sz="1100" b="1" spc="17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...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1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tree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8348" y="2811519"/>
            <a:ext cx="827945" cy="18127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67600" y="2717515"/>
            <a:ext cx="2926715" cy="516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4695" marR="5080" indent="-722630">
              <a:lnSpc>
                <a:spcPct val="115000"/>
              </a:lnSpc>
              <a:spcBef>
                <a:spcPts val="100"/>
              </a:spcBef>
            </a:pPr>
            <a:r>
              <a:rPr sz="1400" spc="-1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different</a:t>
            </a:r>
            <a:r>
              <a:rPr sz="1400" b="1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tree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views</a:t>
            </a:r>
            <a:r>
              <a:rPr sz="1400" spc="-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if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4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should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be </a:t>
            </a:r>
            <a:r>
              <a:rPr sz="1400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sorted</a:t>
            </a:r>
            <a:r>
              <a:rPr sz="1400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differently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273" y="1509737"/>
            <a:ext cx="2529205" cy="62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From</a:t>
            </a:r>
            <a:r>
              <a:rPr sz="1400" spc="-9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tree</a:t>
            </a:r>
            <a:r>
              <a:rPr sz="1400" spc="-9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4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view</a:t>
            </a:r>
            <a:r>
              <a:rPr sz="1400" spc="-9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attribute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847090">
              <a:lnSpc>
                <a:spcPct val="100000"/>
              </a:lnSpc>
              <a:spcBef>
                <a:spcPts val="1375"/>
              </a:spcBef>
            </a:pPr>
            <a:r>
              <a:rPr sz="14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using</a:t>
            </a:r>
            <a:r>
              <a:rPr sz="1400" spc="-10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2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default_order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4837" y="1782373"/>
            <a:ext cx="360001" cy="34613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3801767" y="841398"/>
            <a:ext cx="4930140" cy="1628139"/>
            <a:chOff x="3801767" y="841398"/>
            <a:chExt cx="4930140" cy="1628139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1767" y="841398"/>
              <a:ext cx="4929590" cy="162809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877967" y="898548"/>
              <a:ext cx="4777740" cy="1475740"/>
            </a:xfrm>
            <a:custGeom>
              <a:avLst/>
              <a:gdLst/>
              <a:ahLst/>
              <a:cxnLst/>
              <a:rect l="l" t="t" r="r" b="b"/>
              <a:pathLst>
                <a:path w="4777740" h="1475739">
                  <a:moveTo>
                    <a:pt x="4531240" y="1475697"/>
                  </a:moveTo>
                  <a:lnTo>
                    <a:pt x="245949" y="1475697"/>
                  </a:lnTo>
                  <a:lnTo>
                    <a:pt x="196384" y="1470700"/>
                  </a:lnTo>
                  <a:lnTo>
                    <a:pt x="150218" y="1456368"/>
                  </a:lnTo>
                  <a:lnTo>
                    <a:pt x="108440" y="1433691"/>
                  </a:lnTo>
                  <a:lnTo>
                    <a:pt x="72040" y="1403658"/>
                  </a:lnTo>
                  <a:lnTo>
                    <a:pt x="42006" y="1367258"/>
                  </a:lnTo>
                  <a:lnTo>
                    <a:pt x="19329" y="1325479"/>
                  </a:lnTo>
                  <a:lnTo>
                    <a:pt x="4997" y="1279311"/>
                  </a:lnTo>
                  <a:lnTo>
                    <a:pt x="0" y="1229742"/>
                  </a:lnTo>
                  <a:lnTo>
                    <a:pt x="0" y="245954"/>
                  </a:lnTo>
                  <a:lnTo>
                    <a:pt x="4997" y="196386"/>
                  </a:lnTo>
                  <a:lnTo>
                    <a:pt x="19329" y="150217"/>
                  </a:lnTo>
                  <a:lnTo>
                    <a:pt x="42006" y="108438"/>
                  </a:lnTo>
                  <a:lnTo>
                    <a:pt x="72040" y="72038"/>
                  </a:lnTo>
                  <a:lnTo>
                    <a:pt x="108440" y="42005"/>
                  </a:lnTo>
                  <a:lnTo>
                    <a:pt x="150218" y="19328"/>
                  </a:lnTo>
                  <a:lnTo>
                    <a:pt x="196384" y="4996"/>
                  </a:lnTo>
                  <a:lnTo>
                    <a:pt x="245949" y="0"/>
                  </a:lnTo>
                  <a:lnTo>
                    <a:pt x="4531240" y="0"/>
                  </a:lnTo>
                  <a:lnTo>
                    <a:pt x="4579443" y="4769"/>
                  </a:lnTo>
                  <a:lnTo>
                    <a:pt x="4625353" y="18721"/>
                  </a:lnTo>
                  <a:lnTo>
                    <a:pt x="4667682" y="41322"/>
                  </a:lnTo>
                  <a:lnTo>
                    <a:pt x="4705140" y="72037"/>
                  </a:lnTo>
                  <a:lnTo>
                    <a:pt x="4735857" y="109498"/>
                  </a:lnTo>
                  <a:lnTo>
                    <a:pt x="4758462" y="151831"/>
                  </a:lnTo>
                  <a:lnTo>
                    <a:pt x="4772418" y="197746"/>
                  </a:lnTo>
                  <a:lnTo>
                    <a:pt x="4777190" y="245954"/>
                  </a:lnTo>
                  <a:lnTo>
                    <a:pt x="4777190" y="1229742"/>
                  </a:lnTo>
                  <a:lnTo>
                    <a:pt x="4772193" y="1279311"/>
                  </a:lnTo>
                  <a:lnTo>
                    <a:pt x="4757861" y="1325479"/>
                  </a:lnTo>
                  <a:lnTo>
                    <a:pt x="4735183" y="1367258"/>
                  </a:lnTo>
                  <a:lnTo>
                    <a:pt x="4705149" y="1403658"/>
                  </a:lnTo>
                  <a:lnTo>
                    <a:pt x="4668749" y="1433691"/>
                  </a:lnTo>
                  <a:lnTo>
                    <a:pt x="4626971" y="1456368"/>
                  </a:lnTo>
                  <a:lnTo>
                    <a:pt x="4580805" y="1470700"/>
                  </a:lnTo>
                  <a:lnTo>
                    <a:pt x="4531240" y="14756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877967" y="898548"/>
              <a:ext cx="4777740" cy="1475740"/>
            </a:xfrm>
            <a:custGeom>
              <a:avLst/>
              <a:gdLst/>
              <a:ahLst/>
              <a:cxnLst/>
              <a:rect l="l" t="t" r="r" b="b"/>
              <a:pathLst>
                <a:path w="4777740" h="1475739">
                  <a:moveTo>
                    <a:pt x="0" y="245954"/>
                  </a:moveTo>
                  <a:lnTo>
                    <a:pt x="4997" y="196386"/>
                  </a:lnTo>
                  <a:lnTo>
                    <a:pt x="19329" y="150217"/>
                  </a:lnTo>
                  <a:lnTo>
                    <a:pt x="42006" y="108438"/>
                  </a:lnTo>
                  <a:lnTo>
                    <a:pt x="72040" y="72038"/>
                  </a:lnTo>
                  <a:lnTo>
                    <a:pt x="108440" y="42005"/>
                  </a:lnTo>
                  <a:lnTo>
                    <a:pt x="150218" y="19328"/>
                  </a:lnTo>
                  <a:lnTo>
                    <a:pt x="196384" y="4996"/>
                  </a:lnTo>
                  <a:lnTo>
                    <a:pt x="245949" y="0"/>
                  </a:lnTo>
                  <a:lnTo>
                    <a:pt x="4531240" y="0"/>
                  </a:lnTo>
                  <a:lnTo>
                    <a:pt x="4579443" y="4769"/>
                  </a:lnTo>
                  <a:lnTo>
                    <a:pt x="4625353" y="18721"/>
                  </a:lnTo>
                  <a:lnTo>
                    <a:pt x="4667682" y="41322"/>
                  </a:lnTo>
                  <a:lnTo>
                    <a:pt x="4705140" y="72037"/>
                  </a:lnTo>
                  <a:lnTo>
                    <a:pt x="4735857" y="109498"/>
                  </a:lnTo>
                  <a:lnTo>
                    <a:pt x="4758462" y="151831"/>
                  </a:lnTo>
                  <a:lnTo>
                    <a:pt x="4772418" y="197746"/>
                  </a:lnTo>
                  <a:lnTo>
                    <a:pt x="4777190" y="245954"/>
                  </a:lnTo>
                  <a:lnTo>
                    <a:pt x="4777190" y="1229742"/>
                  </a:lnTo>
                  <a:lnTo>
                    <a:pt x="4772193" y="1279311"/>
                  </a:lnTo>
                  <a:lnTo>
                    <a:pt x="4757861" y="1325479"/>
                  </a:lnTo>
                  <a:lnTo>
                    <a:pt x="4735183" y="1367258"/>
                  </a:lnTo>
                  <a:lnTo>
                    <a:pt x="4705149" y="1403658"/>
                  </a:lnTo>
                  <a:lnTo>
                    <a:pt x="4668749" y="1433691"/>
                  </a:lnTo>
                  <a:lnTo>
                    <a:pt x="4626971" y="1456368"/>
                  </a:lnTo>
                  <a:lnTo>
                    <a:pt x="4580805" y="1470700"/>
                  </a:lnTo>
                  <a:lnTo>
                    <a:pt x="4531240" y="1475697"/>
                  </a:lnTo>
                  <a:lnTo>
                    <a:pt x="245949" y="1475697"/>
                  </a:lnTo>
                  <a:lnTo>
                    <a:pt x="196384" y="1470700"/>
                  </a:lnTo>
                  <a:lnTo>
                    <a:pt x="150218" y="1456368"/>
                  </a:lnTo>
                  <a:lnTo>
                    <a:pt x="108440" y="1433691"/>
                  </a:lnTo>
                  <a:lnTo>
                    <a:pt x="72040" y="1403658"/>
                  </a:lnTo>
                  <a:lnTo>
                    <a:pt x="42006" y="1367258"/>
                  </a:lnTo>
                  <a:lnTo>
                    <a:pt x="19329" y="1325479"/>
                  </a:lnTo>
                  <a:lnTo>
                    <a:pt x="4997" y="1279311"/>
                  </a:lnTo>
                  <a:lnTo>
                    <a:pt x="0" y="1229742"/>
                  </a:lnTo>
                  <a:lnTo>
                    <a:pt x="0" y="24595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pc="20" dirty="0">
                <a:solidFill>
                  <a:srgbClr val="333333"/>
                </a:solidFill>
              </a:rPr>
              <a:t>&lt;</a:t>
            </a:r>
            <a:r>
              <a:rPr spc="20" dirty="0">
                <a:solidFill>
                  <a:srgbClr val="62A35B"/>
                </a:solidFill>
              </a:rPr>
              <a:t>tree</a:t>
            </a:r>
            <a:r>
              <a:rPr spc="409" dirty="0">
                <a:solidFill>
                  <a:srgbClr val="62A35B"/>
                </a:solidFill>
              </a:rPr>
              <a:t> </a:t>
            </a:r>
            <a:r>
              <a:rPr spc="60" dirty="0">
                <a:solidFill>
                  <a:srgbClr val="795DA3"/>
                </a:solidFill>
              </a:rPr>
              <a:t>string</a:t>
            </a:r>
            <a:r>
              <a:rPr spc="60" dirty="0">
                <a:solidFill>
                  <a:srgbClr val="333333"/>
                </a:solidFill>
              </a:rPr>
              <a:t>=</a:t>
            </a:r>
            <a:r>
              <a:rPr spc="60" dirty="0"/>
              <a:t>"My</a:t>
            </a:r>
            <a:r>
              <a:rPr spc="415" dirty="0"/>
              <a:t> </a:t>
            </a:r>
            <a:r>
              <a:rPr spc="130" dirty="0"/>
              <a:t>activities"</a:t>
            </a:r>
            <a:r>
              <a:rPr spc="415" dirty="0"/>
              <a:t> </a:t>
            </a:r>
            <a:r>
              <a:rPr spc="20" dirty="0">
                <a:solidFill>
                  <a:srgbClr val="795DA3"/>
                </a:solidFill>
              </a:rPr>
              <a:t>default_order</a:t>
            </a:r>
            <a:r>
              <a:rPr spc="20" dirty="0">
                <a:solidFill>
                  <a:srgbClr val="333333"/>
                </a:solidFill>
              </a:rPr>
              <a:t>=</a:t>
            </a:r>
            <a:r>
              <a:rPr spc="20" dirty="0"/>
              <a:t>"date</a:t>
            </a:r>
            <a:r>
              <a:rPr spc="415" dirty="0"/>
              <a:t> </a:t>
            </a:r>
            <a:r>
              <a:rPr spc="-10" dirty="0"/>
              <a:t>desc"</a:t>
            </a:r>
            <a:r>
              <a:rPr spc="-10" dirty="0">
                <a:solidFill>
                  <a:srgbClr val="333333"/>
                </a:solidFill>
              </a:rPr>
              <a:t>&gt;</a:t>
            </a:r>
            <a:endParaRPr spc="-10" dirty="0">
              <a:solidFill>
                <a:srgbClr val="333333"/>
              </a:solidFill>
            </a:endParaRPr>
          </a:p>
          <a:p>
            <a:pPr marL="319405">
              <a:lnSpc>
                <a:spcPct val="100000"/>
              </a:lnSpc>
              <a:spcBef>
                <a:spcPts val="180"/>
              </a:spcBef>
            </a:pPr>
            <a:r>
              <a:rPr spc="100" dirty="0">
                <a:solidFill>
                  <a:srgbClr val="333333"/>
                </a:solidFill>
              </a:rPr>
              <a:t>&lt;</a:t>
            </a:r>
            <a:r>
              <a:rPr spc="100" dirty="0">
                <a:solidFill>
                  <a:srgbClr val="62A35B"/>
                </a:solidFill>
              </a:rPr>
              <a:t>field</a:t>
            </a:r>
            <a:r>
              <a:rPr spc="285" dirty="0">
                <a:solidFill>
                  <a:srgbClr val="62A35B"/>
                </a:solidFill>
              </a:rPr>
              <a:t> </a:t>
            </a:r>
            <a:r>
              <a:rPr spc="-10" dirty="0">
                <a:solidFill>
                  <a:srgbClr val="795DA3"/>
                </a:solidFill>
              </a:rPr>
              <a:t>name</a:t>
            </a:r>
            <a:r>
              <a:rPr spc="-10" dirty="0">
                <a:solidFill>
                  <a:srgbClr val="333333"/>
                </a:solidFill>
              </a:rPr>
              <a:t>=</a:t>
            </a:r>
            <a:r>
              <a:rPr spc="-10" dirty="0"/>
              <a:t>"opportunity"</a:t>
            </a:r>
            <a:r>
              <a:rPr spc="-10" dirty="0">
                <a:solidFill>
                  <a:srgbClr val="333333"/>
                </a:solidFill>
              </a:rPr>
              <a:t>/&gt;</a:t>
            </a:r>
            <a:endParaRPr spc="-10" dirty="0">
              <a:solidFill>
                <a:srgbClr val="333333"/>
              </a:solidFill>
            </a:endParaRPr>
          </a:p>
          <a:p>
            <a:pPr marL="319405">
              <a:lnSpc>
                <a:spcPct val="100000"/>
              </a:lnSpc>
              <a:spcBef>
                <a:spcPts val="180"/>
              </a:spcBef>
            </a:pPr>
            <a:r>
              <a:rPr spc="100" dirty="0">
                <a:solidFill>
                  <a:srgbClr val="333333"/>
                </a:solidFill>
              </a:rPr>
              <a:t>&lt;</a:t>
            </a:r>
            <a:r>
              <a:rPr spc="100" dirty="0">
                <a:solidFill>
                  <a:srgbClr val="62A35B"/>
                </a:solidFill>
              </a:rPr>
              <a:t>field</a:t>
            </a:r>
            <a:r>
              <a:rPr spc="285" dirty="0">
                <a:solidFill>
                  <a:srgbClr val="62A35B"/>
                </a:solidFill>
              </a:rPr>
              <a:t> </a:t>
            </a:r>
            <a:r>
              <a:rPr spc="-10" dirty="0">
                <a:solidFill>
                  <a:srgbClr val="795DA3"/>
                </a:solidFill>
              </a:rPr>
              <a:t>name</a:t>
            </a:r>
            <a:r>
              <a:rPr spc="-10" dirty="0">
                <a:solidFill>
                  <a:srgbClr val="333333"/>
                </a:solidFill>
              </a:rPr>
              <a:t>=</a:t>
            </a:r>
            <a:r>
              <a:rPr spc="-10" dirty="0"/>
              <a:t>"date"</a:t>
            </a:r>
            <a:r>
              <a:rPr spc="-10" dirty="0">
                <a:solidFill>
                  <a:srgbClr val="333333"/>
                </a:solidFill>
              </a:rPr>
              <a:t>/&gt;</a:t>
            </a:r>
            <a:endParaRPr spc="-10" dirty="0">
              <a:solidFill>
                <a:srgbClr val="333333"/>
              </a:solidFill>
            </a:endParaRPr>
          </a:p>
          <a:p>
            <a:pPr marL="319405">
              <a:lnSpc>
                <a:spcPct val="100000"/>
              </a:lnSpc>
              <a:spcBef>
                <a:spcPts val="180"/>
              </a:spcBef>
            </a:pPr>
            <a:r>
              <a:rPr spc="100" dirty="0">
                <a:solidFill>
                  <a:srgbClr val="333333"/>
                </a:solidFill>
              </a:rPr>
              <a:t>&lt;</a:t>
            </a:r>
            <a:r>
              <a:rPr spc="100" dirty="0">
                <a:solidFill>
                  <a:srgbClr val="62A35B"/>
                </a:solidFill>
              </a:rPr>
              <a:t>field</a:t>
            </a:r>
            <a:r>
              <a:rPr spc="285" dirty="0">
                <a:solidFill>
                  <a:srgbClr val="62A35B"/>
                </a:solidFill>
              </a:rPr>
              <a:t> </a:t>
            </a:r>
            <a:r>
              <a:rPr spc="-10" dirty="0">
                <a:solidFill>
                  <a:srgbClr val="795DA3"/>
                </a:solidFill>
              </a:rPr>
              <a:t>name</a:t>
            </a:r>
            <a:r>
              <a:rPr spc="-10" dirty="0">
                <a:solidFill>
                  <a:srgbClr val="333333"/>
                </a:solidFill>
              </a:rPr>
              <a:t>=</a:t>
            </a:r>
            <a:r>
              <a:rPr spc="-10" dirty="0"/>
              <a:t>"price"</a:t>
            </a:r>
            <a:r>
              <a:rPr spc="-10" dirty="0">
                <a:solidFill>
                  <a:srgbClr val="333333"/>
                </a:solidFill>
              </a:rPr>
              <a:t>/&gt;</a:t>
            </a:r>
            <a:endParaRPr spc="-10" dirty="0">
              <a:solidFill>
                <a:srgbClr val="333333"/>
              </a:solidFill>
            </a:endParaRPr>
          </a:p>
          <a:p>
            <a:pPr marL="319405">
              <a:lnSpc>
                <a:spcPct val="100000"/>
              </a:lnSpc>
              <a:spcBef>
                <a:spcPts val="180"/>
              </a:spcBef>
            </a:pPr>
            <a:r>
              <a:rPr spc="170" dirty="0">
                <a:solidFill>
                  <a:srgbClr val="333333"/>
                </a:solidFill>
              </a:rPr>
              <a:t>...</a:t>
            </a:r>
            <a:endParaRPr spc="170" dirty="0">
              <a:solidFill>
                <a:srgbClr val="333333"/>
              </a:solidFill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10" dirty="0">
                <a:solidFill>
                  <a:srgbClr val="333333"/>
                </a:solidFill>
              </a:rPr>
              <a:t>&lt;/</a:t>
            </a:r>
            <a:r>
              <a:rPr spc="-10" dirty="0">
                <a:solidFill>
                  <a:srgbClr val="62A35B"/>
                </a:solidFill>
              </a:rPr>
              <a:t>tree</a:t>
            </a:r>
            <a:r>
              <a:rPr spc="-10" dirty="0">
                <a:solidFill>
                  <a:srgbClr val="333333"/>
                </a:solidFill>
              </a:rPr>
              <a:t>&gt;</a:t>
            </a:r>
            <a:endParaRPr spc="-10" dirty="0">
              <a:solidFill>
                <a:srgbClr val="333333"/>
              </a:solidFill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616542" y="705524"/>
            <a:ext cx="3611245" cy="605790"/>
            <a:chOff x="3616542" y="705524"/>
            <a:chExt cx="3611245" cy="605790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6542" y="705524"/>
              <a:ext cx="373499" cy="37350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75662" y="1232162"/>
              <a:ext cx="851948" cy="78764"/>
            </a:xfrm>
            <a:prstGeom prst="rect">
              <a:avLst/>
            </a:prstGeom>
          </p:spPr>
        </p:pic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solidFill>
                  <a:srgbClr val="333333"/>
                </a:solidFill>
              </a:rPr>
              <a:t>View</a:t>
            </a:r>
            <a:r>
              <a:rPr sz="3200" spc="40" dirty="0">
                <a:solidFill>
                  <a:srgbClr val="333333"/>
                </a:solidFill>
              </a:rPr>
              <a:t> </a:t>
            </a:r>
            <a:r>
              <a:rPr sz="3200" spc="-190" dirty="0">
                <a:solidFill>
                  <a:srgbClr val="333333"/>
                </a:solidFill>
              </a:rPr>
              <a:t>Ordering</a:t>
            </a:r>
            <a:endParaRPr sz="3200"/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57374" y="596261"/>
            <a:ext cx="511221" cy="3657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80223" y="188071"/>
            <a:ext cx="293991" cy="29398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497037" y="3331618"/>
            <a:ext cx="827998" cy="7864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2523" y="1160877"/>
            <a:ext cx="2912110" cy="520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25"/>
              </a:spcBef>
            </a:pPr>
            <a:r>
              <a:rPr sz="1400" spc="-4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Create</a:t>
            </a: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i="1" spc="-9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sequence</a:t>
            </a:r>
            <a:r>
              <a:rPr sz="1400" b="1" i="1" spc="-6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integer</a:t>
            </a:r>
            <a:r>
              <a:rPr sz="1400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and </a:t>
            </a:r>
            <a:r>
              <a:rPr sz="1400" spc="-4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use</a:t>
            </a:r>
            <a:r>
              <a:rPr sz="1400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model</a:t>
            </a:r>
            <a:r>
              <a:rPr sz="1400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ordering</a:t>
            </a:r>
            <a:r>
              <a:rPr sz="1400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on</a:t>
            </a:r>
            <a:r>
              <a:rPr sz="1400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it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49642" y="2766069"/>
            <a:ext cx="4697730" cy="1628139"/>
            <a:chOff x="3949642" y="2766069"/>
            <a:chExt cx="4697730" cy="1628139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949642" y="2766069"/>
              <a:ext cx="4697390" cy="16280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25842" y="2823219"/>
              <a:ext cx="4545330" cy="1475740"/>
            </a:xfrm>
            <a:custGeom>
              <a:avLst/>
              <a:gdLst/>
              <a:ahLst/>
              <a:cxnLst/>
              <a:rect l="l" t="t" r="r" b="b"/>
              <a:pathLst>
                <a:path w="4545330" h="1475739">
                  <a:moveTo>
                    <a:pt x="4299041" y="1475697"/>
                  </a:moveTo>
                  <a:lnTo>
                    <a:pt x="245949" y="1475697"/>
                  </a:lnTo>
                  <a:lnTo>
                    <a:pt x="196384" y="1470699"/>
                  </a:lnTo>
                  <a:lnTo>
                    <a:pt x="150218" y="1456367"/>
                  </a:lnTo>
                  <a:lnTo>
                    <a:pt x="108440" y="1433690"/>
                  </a:lnTo>
                  <a:lnTo>
                    <a:pt x="72040" y="1403656"/>
                  </a:lnTo>
                  <a:lnTo>
                    <a:pt x="42006" y="1367256"/>
                  </a:lnTo>
                  <a:lnTo>
                    <a:pt x="19329" y="1325478"/>
                  </a:lnTo>
                  <a:lnTo>
                    <a:pt x="4997" y="1279312"/>
                  </a:lnTo>
                  <a:lnTo>
                    <a:pt x="0" y="1229747"/>
                  </a:lnTo>
                  <a:lnTo>
                    <a:pt x="0" y="245949"/>
                  </a:lnTo>
                  <a:lnTo>
                    <a:pt x="4997" y="196384"/>
                  </a:lnTo>
                  <a:lnTo>
                    <a:pt x="19329" y="150218"/>
                  </a:lnTo>
                  <a:lnTo>
                    <a:pt x="42006" y="108440"/>
                  </a:lnTo>
                  <a:lnTo>
                    <a:pt x="72040" y="72040"/>
                  </a:lnTo>
                  <a:lnTo>
                    <a:pt x="108440" y="42006"/>
                  </a:lnTo>
                  <a:lnTo>
                    <a:pt x="150218" y="19329"/>
                  </a:lnTo>
                  <a:lnTo>
                    <a:pt x="196384" y="4997"/>
                  </a:lnTo>
                  <a:lnTo>
                    <a:pt x="245949" y="0"/>
                  </a:lnTo>
                  <a:lnTo>
                    <a:pt x="4299041" y="0"/>
                  </a:lnTo>
                  <a:lnTo>
                    <a:pt x="4347243" y="4771"/>
                  </a:lnTo>
                  <a:lnTo>
                    <a:pt x="4393153" y="18728"/>
                  </a:lnTo>
                  <a:lnTo>
                    <a:pt x="4435482" y="41333"/>
                  </a:lnTo>
                  <a:lnTo>
                    <a:pt x="4472940" y="72049"/>
                  </a:lnTo>
                  <a:lnTo>
                    <a:pt x="4503657" y="109508"/>
                  </a:lnTo>
                  <a:lnTo>
                    <a:pt x="4526262" y="151837"/>
                  </a:lnTo>
                  <a:lnTo>
                    <a:pt x="4540219" y="197747"/>
                  </a:lnTo>
                  <a:lnTo>
                    <a:pt x="4544990" y="245949"/>
                  </a:lnTo>
                  <a:lnTo>
                    <a:pt x="4544990" y="1229747"/>
                  </a:lnTo>
                  <a:lnTo>
                    <a:pt x="4539993" y="1279312"/>
                  </a:lnTo>
                  <a:lnTo>
                    <a:pt x="4525661" y="1325478"/>
                  </a:lnTo>
                  <a:lnTo>
                    <a:pt x="4502984" y="1367256"/>
                  </a:lnTo>
                  <a:lnTo>
                    <a:pt x="4472950" y="1403656"/>
                  </a:lnTo>
                  <a:lnTo>
                    <a:pt x="4436549" y="1433690"/>
                  </a:lnTo>
                  <a:lnTo>
                    <a:pt x="4394772" y="1456367"/>
                  </a:lnTo>
                  <a:lnTo>
                    <a:pt x="4348606" y="1470699"/>
                  </a:lnTo>
                  <a:lnTo>
                    <a:pt x="4299041" y="14756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025842" y="2823219"/>
              <a:ext cx="4545330" cy="1475740"/>
            </a:xfrm>
            <a:custGeom>
              <a:avLst/>
              <a:gdLst/>
              <a:ahLst/>
              <a:cxnLst/>
              <a:rect l="l" t="t" r="r" b="b"/>
              <a:pathLst>
                <a:path w="4545330" h="1475739">
                  <a:moveTo>
                    <a:pt x="0" y="245949"/>
                  </a:moveTo>
                  <a:lnTo>
                    <a:pt x="4997" y="196384"/>
                  </a:lnTo>
                  <a:lnTo>
                    <a:pt x="19329" y="150218"/>
                  </a:lnTo>
                  <a:lnTo>
                    <a:pt x="42006" y="108440"/>
                  </a:lnTo>
                  <a:lnTo>
                    <a:pt x="72040" y="72040"/>
                  </a:lnTo>
                  <a:lnTo>
                    <a:pt x="108440" y="42006"/>
                  </a:lnTo>
                  <a:lnTo>
                    <a:pt x="150218" y="19329"/>
                  </a:lnTo>
                  <a:lnTo>
                    <a:pt x="196384" y="4997"/>
                  </a:lnTo>
                  <a:lnTo>
                    <a:pt x="245949" y="0"/>
                  </a:lnTo>
                  <a:lnTo>
                    <a:pt x="4299041" y="0"/>
                  </a:lnTo>
                  <a:lnTo>
                    <a:pt x="4347243" y="4771"/>
                  </a:lnTo>
                  <a:lnTo>
                    <a:pt x="4393153" y="18728"/>
                  </a:lnTo>
                  <a:lnTo>
                    <a:pt x="4435482" y="41333"/>
                  </a:lnTo>
                  <a:lnTo>
                    <a:pt x="4472940" y="72049"/>
                  </a:lnTo>
                  <a:lnTo>
                    <a:pt x="4503657" y="109508"/>
                  </a:lnTo>
                  <a:lnTo>
                    <a:pt x="4526262" y="151837"/>
                  </a:lnTo>
                  <a:lnTo>
                    <a:pt x="4540219" y="197747"/>
                  </a:lnTo>
                  <a:lnTo>
                    <a:pt x="4544990" y="245949"/>
                  </a:lnTo>
                  <a:lnTo>
                    <a:pt x="4544990" y="1229747"/>
                  </a:lnTo>
                  <a:lnTo>
                    <a:pt x="4539993" y="1279312"/>
                  </a:lnTo>
                  <a:lnTo>
                    <a:pt x="4525661" y="1325478"/>
                  </a:lnTo>
                  <a:lnTo>
                    <a:pt x="4502984" y="1367256"/>
                  </a:lnTo>
                  <a:lnTo>
                    <a:pt x="4472950" y="1403656"/>
                  </a:lnTo>
                  <a:lnTo>
                    <a:pt x="4436549" y="1433690"/>
                  </a:lnTo>
                  <a:lnTo>
                    <a:pt x="4394772" y="1456367"/>
                  </a:lnTo>
                  <a:lnTo>
                    <a:pt x="4348606" y="1470699"/>
                  </a:lnTo>
                  <a:lnTo>
                    <a:pt x="4299041" y="1475697"/>
                  </a:lnTo>
                  <a:lnTo>
                    <a:pt x="245949" y="1475697"/>
                  </a:lnTo>
                  <a:lnTo>
                    <a:pt x="196384" y="1470699"/>
                  </a:lnTo>
                  <a:lnTo>
                    <a:pt x="150218" y="1456367"/>
                  </a:lnTo>
                  <a:lnTo>
                    <a:pt x="108440" y="1433690"/>
                  </a:lnTo>
                  <a:lnTo>
                    <a:pt x="72040" y="1403656"/>
                  </a:lnTo>
                  <a:lnTo>
                    <a:pt x="42006" y="1367256"/>
                  </a:lnTo>
                  <a:lnTo>
                    <a:pt x="19329" y="1325478"/>
                  </a:lnTo>
                  <a:lnTo>
                    <a:pt x="4997" y="1279312"/>
                  </a:lnTo>
                  <a:lnTo>
                    <a:pt x="0" y="1229747"/>
                  </a:lnTo>
                  <a:lnTo>
                    <a:pt x="0" y="24594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5" dirty="0">
                <a:solidFill>
                  <a:srgbClr val="333333"/>
                </a:solidFill>
              </a:rPr>
              <a:t>Manual</a:t>
            </a:r>
            <a:r>
              <a:rPr sz="3200" spc="-55" dirty="0">
                <a:solidFill>
                  <a:srgbClr val="333333"/>
                </a:solidFill>
              </a:rPr>
              <a:t> </a:t>
            </a:r>
            <a:r>
              <a:rPr sz="3200" spc="-190" dirty="0">
                <a:solidFill>
                  <a:srgbClr val="333333"/>
                </a:solidFill>
              </a:rPr>
              <a:t>Ordering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642523" y="2421123"/>
            <a:ext cx="2559050" cy="51308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65"/>
              </a:spcBef>
            </a:pPr>
            <a:r>
              <a:rPr sz="1400" spc="-4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Define</a:t>
            </a: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in </a:t>
            </a:r>
            <a:r>
              <a:rPr sz="1400" b="1" spc="-12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tree</a:t>
            </a:r>
            <a:r>
              <a:rPr sz="1400" b="1" spc="-6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3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view</a:t>
            </a:r>
            <a:r>
              <a:rPr sz="1400" b="1" spc="-6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and</a:t>
            </a:r>
            <a:r>
              <a:rPr sz="1400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4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use</a:t>
            </a: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of </a:t>
            </a:r>
            <a:r>
              <a:rPr sz="14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widget</a:t>
            </a: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i="1" spc="-10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handle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41741" y="723360"/>
            <a:ext cx="3095625" cy="1543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1100" spc="-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odoo</a:t>
            </a:r>
            <a:r>
              <a:rPr sz="1100" spc="-10" dirty="0"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1100" spc="-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fields,</a:t>
            </a:r>
            <a:r>
              <a:rPr sz="1100" spc="-15" dirty="0">
                <a:latin typeface="IBM 3270"/>
                <a:cs typeface="IBM 3270"/>
              </a:rPr>
              <a:t> </a:t>
            </a:r>
            <a:r>
              <a:rPr sz="1100" spc="-10" dirty="0">
                <a:latin typeface="IBM 3270"/>
                <a:cs typeface="IBM 3270"/>
              </a:rPr>
              <a:t>models</a:t>
            </a:r>
            <a:endParaRPr sz="110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endParaRPr sz="11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1100" spc="-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1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1100" spc="-10" dirty="0">
                <a:latin typeface="IBM 3270"/>
                <a:cs typeface="IBM 3270"/>
              </a:rPr>
              <a:t>:</a:t>
            </a:r>
            <a:endParaRPr sz="1100">
              <a:latin typeface="IBM 3270"/>
              <a:cs typeface="IBM 3270"/>
            </a:endParaRPr>
          </a:p>
          <a:p>
            <a:pPr marL="319405">
              <a:lnSpc>
                <a:spcPct val="100000"/>
              </a:lnSpc>
              <a:spcBef>
                <a:spcPts val="200"/>
              </a:spcBef>
            </a:pPr>
            <a:r>
              <a:rPr sz="1100" dirty="0">
                <a:latin typeface="IBM 3270"/>
                <a:cs typeface="IBM 3270"/>
              </a:rPr>
              <a:t>_name</a:t>
            </a:r>
            <a:r>
              <a:rPr sz="1100" spc="-5" dirty="0"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= 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"test_model"</a:t>
            </a:r>
            <a:endParaRPr sz="1100">
              <a:latin typeface="IBM 3270"/>
              <a:cs typeface="IBM 3270"/>
            </a:endParaRPr>
          </a:p>
          <a:p>
            <a:pPr marL="319405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latin typeface="IBM 3270"/>
                <a:cs typeface="IBM 3270"/>
              </a:rPr>
              <a:t>_description</a:t>
            </a:r>
            <a:r>
              <a:rPr sz="1100" spc="-20" dirty="0"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=</a:t>
            </a:r>
            <a:r>
              <a:rPr sz="1100" spc="-15" dirty="0"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1100" spc="-15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1100">
              <a:latin typeface="IBM 3270"/>
              <a:cs typeface="IBM 3270"/>
            </a:endParaRPr>
          </a:p>
          <a:p>
            <a:pPr marL="319405">
              <a:lnSpc>
                <a:spcPct val="100000"/>
              </a:lnSpc>
              <a:spcBef>
                <a:spcPts val="200"/>
              </a:spcBef>
            </a:pPr>
            <a:r>
              <a:rPr sz="1100" b="1" dirty="0">
                <a:latin typeface="Trebuchet MS" panose="020B0703020202090204"/>
                <a:cs typeface="Trebuchet MS" panose="020B0703020202090204"/>
              </a:rPr>
              <a:t>_order</a:t>
            </a:r>
            <a:r>
              <a:rPr sz="1100" b="1" spc="30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dirty="0"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31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"sequence</a:t>
            </a:r>
            <a:r>
              <a:rPr sz="1100" b="1" spc="3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4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desc"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>
              <a:lnSpc>
                <a:spcPct val="100000"/>
              </a:lnSpc>
              <a:spcBef>
                <a:spcPts val="435"/>
              </a:spcBef>
            </a:pP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319405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Trebuchet MS" panose="020B0703020202090204"/>
                <a:cs typeface="Trebuchet MS" panose="020B0703020202090204"/>
              </a:rPr>
              <a:t>sequence</a:t>
            </a:r>
            <a:r>
              <a:rPr sz="1100" b="1" spc="18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dirty="0"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18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80" dirty="0">
                <a:latin typeface="Trebuchet MS" panose="020B0703020202090204"/>
                <a:cs typeface="Trebuchet MS" panose="020B0703020202090204"/>
              </a:rPr>
              <a:t>fields.Integer(default=</a:t>
            </a:r>
            <a:r>
              <a:rPr sz="1100" b="1" spc="80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1</a:t>
            </a:r>
            <a:r>
              <a:rPr sz="1100" b="1" spc="80" dirty="0">
                <a:latin typeface="Trebuchet MS" panose="020B0703020202090204"/>
                <a:cs typeface="Trebuchet MS" panose="020B0703020202090204"/>
              </a:rPr>
              <a:t>)</a:t>
            </a:r>
            <a:endParaRPr sz="11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7937" y="2865514"/>
            <a:ext cx="3402965" cy="137541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100" dirty="0">
                <a:solidFill>
                  <a:srgbClr val="62A35B"/>
                </a:solidFill>
                <a:latin typeface="IBM 3270"/>
                <a:cs typeface="IBM 3270"/>
              </a:rPr>
              <a:t>tree</a:t>
            </a:r>
            <a:r>
              <a:rPr sz="1100" spc="-30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795DA3"/>
                </a:solidFill>
                <a:latin typeface="IBM 3270"/>
                <a:cs typeface="IBM 3270"/>
              </a:rPr>
              <a:t>string</a:t>
            </a:r>
            <a:r>
              <a:rPr sz="110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100" dirty="0">
                <a:solidFill>
                  <a:srgbClr val="BF6069"/>
                </a:solidFill>
                <a:latin typeface="IBM 3270"/>
                <a:cs typeface="IBM 3270"/>
              </a:rPr>
              <a:t>"My</a:t>
            </a:r>
            <a:r>
              <a:rPr sz="1100" spc="-30" dirty="0">
                <a:solidFill>
                  <a:srgbClr val="BF6069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BF6069"/>
                </a:solidFill>
                <a:latin typeface="IBM 3270"/>
                <a:cs typeface="IBM 3270"/>
              </a:rPr>
              <a:t>activities"</a:t>
            </a:r>
            <a:r>
              <a:rPr sz="1100" spc="-20" dirty="0">
                <a:solidFill>
                  <a:srgbClr val="BF6069"/>
                </a:solidFill>
                <a:latin typeface="IBM 3270"/>
                <a:cs typeface="IBM 3270"/>
              </a:rPr>
              <a:t> </a:t>
            </a:r>
            <a:r>
              <a:rPr sz="1100" spc="-5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100">
              <a:latin typeface="IBM 3270"/>
              <a:cs typeface="IBM 3270"/>
            </a:endParaRPr>
          </a:p>
          <a:p>
            <a:pPr marL="319405">
              <a:lnSpc>
                <a:spcPct val="100000"/>
              </a:lnSpc>
              <a:spcBef>
                <a:spcPts val="200"/>
              </a:spcBef>
            </a:pPr>
            <a:r>
              <a:rPr sz="1100" b="1" spc="1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1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18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"sequence"</a:t>
            </a:r>
            <a:r>
              <a:rPr sz="1100" b="1" spc="18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widget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"handle"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319405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10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100" spc="-10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100" spc="-10" dirty="0">
                <a:solidFill>
                  <a:srgbClr val="795DA3"/>
                </a:solidFill>
                <a:latin typeface="IBM 3270"/>
                <a:cs typeface="IBM 3270"/>
              </a:rPr>
              <a:t>name</a:t>
            </a:r>
            <a:r>
              <a:rPr sz="1100" spc="-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100" spc="-10" dirty="0">
                <a:solidFill>
                  <a:srgbClr val="BF6069"/>
                </a:solidFill>
                <a:latin typeface="IBM 3270"/>
                <a:cs typeface="IBM 3270"/>
              </a:rPr>
              <a:t>"opportunity"</a:t>
            </a:r>
            <a:r>
              <a:rPr sz="1100" spc="-10" dirty="0">
                <a:solidFill>
                  <a:srgbClr val="333333"/>
                </a:solidFill>
                <a:latin typeface="IBM 3270"/>
                <a:cs typeface="IBM 3270"/>
              </a:rPr>
              <a:t>/&gt;</a:t>
            </a:r>
            <a:endParaRPr sz="1100">
              <a:latin typeface="IBM 3270"/>
              <a:cs typeface="IBM 3270"/>
            </a:endParaRPr>
          </a:p>
          <a:p>
            <a:pPr marL="319405">
              <a:lnSpc>
                <a:spcPct val="100000"/>
              </a:lnSpc>
              <a:spcBef>
                <a:spcPts val="200"/>
              </a:spcBef>
            </a:pPr>
            <a:r>
              <a:rPr sz="110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10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100" spc="-10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100" spc="-10" dirty="0">
                <a:solidFill>
                  <a:srgbClr val="795DA3"/>
                </a:solidFill>
                <a:latin typeface="IBM 3270"/>
                <a:cs typeface="IBM 3270"/>
              </a:rPr>
              <a:t>name</a:t>
            </a:r>
            <a:r>
              <a:rPr sz="1100" spc="-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100" spc="-10" dirty="0">
                <a:solidFill>
                  <a:srgbClr val="BF6069"/>
                </a:solidFill>
                <a:latin typeface="IBM 3270"/>
                <a:cs typeface="IBM 3270"/>
              </a:rPr>
              <a:t>"contact_name"</a:t>
            </a:r>
            <a:r>
              <a:rPr sz="1100" spc="-10" dirty="0">
                <a:solidFill>
                  <a:srgbClr val="333333"/>
                </a:solidFill>
                <a:latin typeface="IBM 3270"/>
                <a:cs typeface="IBM 3270"/>
              </a:rPr>
              <a:t>/&gt;</a:t>
            </a:r>
            <a:endParaRPr sz="1100">
              <a:latin typeface="IBM 3270"/>
              <a:cs typeface="IBM 3270"/>
            </a:endParaRPr>
          </a:p>
          <a:p>
            <a:pPr marL="319405">
              <a:lnSpc>
                <a:spcPct val="100000"/>
              </a:lnSpc>
              <a:spcBef>
                <a:spcPts val="200"/>
              </a:spcBef>
            </a:pPr>
            <a:r>
              <a:rPr sz="110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10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100" spc="-10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100" spc="-10" dirty="0">
                <a:solidFill>
                  <a:srgbClr val="795DA3"/>
                </a:solidFill>
                <a:latin typeface="IBM 3270"/>
                <a:cs typeface="IBM 3270"/>
              </a:rPr>
              <a:t>name</a:t>
            </a:r>
            <a:r>
              <a:rPr sz="1100" spc="-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100" spc="-10" dirty="0">
                <a:solidFill>
                  <a:srgbClr val="BF6069"/>
                </a:solidFill>
                <a:latin typeface="IBM 3270"/>
                <a:cs typeface="IBM 3270"/>
              </a:rPr>
              <a:t>"email"</a:t>
            </a:r>
            <a:r>
              <a:rPr sz="1100" spc="-10" dirty="0">
                <a:solidFill>
                  <a:srgbClr val="333333"/>
                </a:solidFill>
                <a:latin typeface="IBM 3270"/>
                <a:cs typeface="IBM 3270"/>
              </a:rPr>
              <a:t>/&gt;</a:t>
            </a:r>
            <a:endParaRPr sz="1100">
              <a:latin typeface="IBM 3270"/>
              <a:cs typeface="IBM 3270"/>
            </a:endParaRPr>
          </a:p>
          <a:p>
            <a:pPr marL="319405">
              <a:lnSpc>
                <a:spcPct val="100000"/>
              </a:lnSpc>
              <a:spcBef>
                <a:spcPts val="195"/>
              </a:spcBef>
            </a:pPr>
            <a:r>
              <a:rPr sz="1100" spc="-25" dirty="0">
                <a:solidFill>
                  <a:srgbClr val="333333"/>
                </a:solidFill>
                <a:latin typeface="IBM 3270"/>
                <a:cs typeface="IBM 3270"/>
              </a:rPr>
              <a:t>...</a:t>
            </a:r>
            <a:endParaRPr sz="11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100" spc="-10" dirty="0">
                <a:solidFill>
                  <a:srgbClr val="333333"/>
                </a:solidFill>
                <a:latin typeface="IBM 3270"/>
                <a:cs typeface="IBM 3270"/>
              </a:rPr>
              <a:t>&lt;/</a:t>
            </a:r>
            <a:r>
              <a:rPr sz="1100" spc="-10" dirty="0">
                <a:solidFill>
                  <a:srgbClr val="62A35B"/>
                </a:solidFill>
                <a:latin typeface="IBM 3270"/>
                <a:cs typeface="IBM 3270"/>
              </a:rPr>
              <a:t>tree</a:t>
            </a:r>
            <a:r>
              <a:rPr sz="11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100">
              <a:latin typeface="IBM 3270"/>
              <a:cs typeface="IBM 3270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5224" y="619341"/>
            <a:ext cx="894588" cy="365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32294" y="178171"/>
            <a:ext cx="293991" cy="29398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97417" y="4221941"/>
            <a:ext cx="390739" cy="39074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9320" y="1694799"/>
            <a:ext cx="1317897" cy="3657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05017" y="3033525"/>
            <a:ext cx="700288" cy="72705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943" y="2000170"/>
            <a:ext cx="2312570" cy="567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1498600" y="1631950"/>
            <a:ext cx="581215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33333"/>
                </a:solidFill>
                <a:sym typeface="+mn-ea"/>
              </a:rPr>
              <a:t>Actions &amp; Menus</a:t>
            </a:r>
            <a:endParaRPr spc="-145" dirty="0">
              <a:solidFill>
                <a:srgbClr val="333333"/>
              </a:solidFill>
              <a:sym typeface="+mn-ea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152400" y="209550"/>
            <a:ext cx="1600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915702" y="1506934"/>
            <a:ext cx="3552825" cy="2262505"/>
            <a:chOff x="4915702" y="1506934"/>
            <a:chExt cx="3552825" cy="2262505"/>
          </a:xfrm>
        </p:grpSpPr>
        <p:sp>
          <p:nvSpPr>
            <p:cNvPr id="4" name="object 4"/>
            <p:cNvSpPr/>
            <p:nvPr/>
          </p:nvSpPr>
          <p:spPr>
            <a:xfrm>
              <a:off x="4920465" y="1511696"/>
              <a:ext cx="3543300" cy="2252980"/>
            </a:xfrm>
            <a:custGeom>
              <a:avLst/>
              <a:gdLst/>
              <a:ahLst/>
              <a:cxnLst/>
              <a:rect l="l" t="t" r="r" b="b"/>
              <a:pathLst>
                <a:path w="3543300" h="2252979">
                  <a:moveTo>
                    <a:pt x="3412893" y="2252395"/>
                  </a:moveTo>
                  <a:lnTo>
                    <a:pt x="130424" y="2252395"/>
                  </a:lnTo>
                  <a:lnTo>
                    <a:pt x="79660" y="2242145"/>
                  </a:lnTo>
                  <a:lnTo>
                    <a:pt x="38203" y="2214192"/>
                  </a:lnTo>
                  <a:lnTo>
                    <a:pt x="10250" y="2172735"/>
                  </a:lnTo>
                  <a:lnTo>
                    <a:pt x="0" y="2121970"/>
                  </a:lnTo>
                  <a:lnTo>
                    <a:pt x="0" y="130414"/>
                  </a:lnTo>
                  <a:lnTo>
                    <a:pt x="10250" y="79650"/>
                  </a:lnTo>
                  <a:lnTo>
                    <a:pt x="38203" y="38197"/>
                  </a:lnTo>
                  <a:lnTo>
                    <a:pt x="79660" y="10248"/>
                  </a:lnTo>
                  <a:lnTo>
                    <a:pt x="130424" y="0"/>
                  </a:lnTo>
                  <a:lnTo>
                    <a:pt x="3412893" y="0"/>
                  </a:lnTo>
                  <a:lnTo>
                    <a:pt x="3462793" y="9927"/>
                  </a:lnTo>
                  <a:lnTo>
                    <a:pt x="3505117" y="38197"/>
                  </a:lnTo>
                  <a:lnTo>
                    <a:pt x="3533374" y="80506"/>
                  </a:lnTo>
                  <a:lnTo>
                    <a:pt x="3543292" y="130414"/>
                  </a:lnTo>
                  <a:lnTo>
                    <a:pt x="3543292" y="2121970"/>
                  </a:lnTo>
                  <a:lnTo>
                    <a:pt x="3533046" y="2172735"/>
                  </a:lnTo>
                  <a:lnTo>
                    <a:pt x="3505102" y="2214192"/>
                  </a:lnTo>
                  <a:lnTo>
                    <a:pt x="3463653" y="2242145"/>
                  </a:lnTo>
                  <a:lnTo>
                    <a:pt x="3412893" y="2252395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920465" y="1511696"/>
              <a:ext cx="3543300" cy="2252980"/>
            </a:xfrm>
            <a:custGeom>
              <a:avLst/>
              <a:gdLst/>
              <a:ahLst/>
              <a:cxnLst/>
              <a:rect l="l" t="t" r="r" b="b"/>
              <a:pathLst>
                <a:path w="3543300" h="2252979">
                  <a:moveTo>
                    <a:pt x="0" y="130414"/>
                  </a:moveTo>
                  <a:lnTo>
                    <a:pt x="10250" y="79650"/>
                  </a:lnTo>
                  <a:lnTo>
                    <a:pt x="38203" y="38197"/>
                  </a:lnTo>
                  <a:lnTo>
                    <a:pt x="79660" y="10248"/>
                  </a:lnTo>
                  <a:lnTo>
                    <a:pt x="130424" y="0"/>
                  </a:lnTo>
                  <a:lnTo>
                    <a:pt x="3412893" y="0"/>
                  </a:lnTo>
                  <a:lnTo>
                    <a:pt x="3462793" y="9927"/>
                  </a:lnTo>
                  <a:lnTo>
                    <a:pt x="3505117" y="38197"/>
                  </a:lnTo>
                  <a:lnTo>
                    <a:pt x="3533374" y="80506"/>
                  </a:lnTo>
                  <a:lnTo>
                    <a:pt x="3543292" y="130414"/>
                  </a:lnTo>
                  <a:lnTo>
                    <a:pt x="3543292" y="2121970"/>
                  </a:lnTo>
                  <a:lnTo>
                    <a:pt x="3533046" y="2172735"/>
                  </a:lnTo>
                  <a:lnTo>
                    <a:pt x="3505102" y="2214192"/>
                  </a:lnTo>
                  <a:lnTo>
                    <a:pt x="3463653" y="2242145"/>
                  </a:lnTo>
                  <a:lnTo>
                    <a:pt x="3412893" y="2252395"/>
                  </a:lnTo>
                  <a:lnTo>
                    <a:pt x="130424" y="2252395"/>
                  </a:lnTo>
                  <a:lnTo>
                    <a:pt x="79660" y="2242145"/>
                  </a:lnTo>
                  <a:lnTo>
                    <a:pt x="38203" y="2214192"/>
                  </a:lnTo>
                  <a:lnTo>
                    <a:pt x="10250" y="2172735"/>
                  </a:lnTo>
                  <a:lnTo>
                    <a:pt x="0" y="2121970"/>
                  </a:lnTo>
                  <a:lnTo>
                    <a:pt x="0" y="13041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031701" y="1757470"/>
            <a:ext cx="3053715" cy="163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spc="-240" dirty="0">
                <a:solidFill>
                  <a:srgbClr val="21262A"/>
                </a:solidFill>
                <a:latin typeface="Liberation Sans Narrow"/>
                <a:cs typeface="Liberation Sans Narrow"/>
              </a:rPr>
              <a:t>Triggered</a:t>
            </a:r>
            <a:r>
              <a:rPr sz="3000" b="1" i="1" spc="85" dirty="0">
                <a:solidFill>
                  <a:srgbClr val="21262A"/>
                </a:solidFill>
                <a:latin typeface="Liberation Sans Narrow"/>
                <a:cs typeface="Liberation Sans Narrow"/>
              </a:rPr>
              <a:t> </a:t>
            </a:r>
            <a:r>
              <a:rPr sz="3000" b="1" i="1" spc="-285" dirty="0">
                <a:solidFill>
                  <a:srgbClr val="21262A"/>
                </a:solidFill>
                <a:latin typeface="Liberation Sans Narrow"/>
                <a:cs typeface="Liberation Sans Narrow"/>
              </a:rPr>
              <a:t>by</a:t>
            </a:r>
            <a:endParaRPr sz="3000">
              <a:latin typeface="Liberation Sans Narrow"/>
              <a:cs typeface="Liberation Sans Narrow"/>
            </a:endParaRPr>
          </a:p>
          <a:p>
            <a:pPr marL="328295" indent="-219075">
              <a:lnSpc>
                <a:spcPct val="100000"/>
              </a:lnSpc>
              <a:spcBef>
                <a:spcPts val="1780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328295" algn="l"/>
              </a:tabLst>
            </a:pPr>
            <a:r>
              <a:rPr sz="1600" spc="-45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clicking</a:t>
            </a:r>
            <a:r>
              <a:rPr sz="1600" spc="-105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-60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on</a:t>
            </a:r>
            <a:r>
              <a:rPr sz="1600" spc="-90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-9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menu </a:t>
            </a:r>
            <a:r>
              <a:rPr sz="1600" spc="-20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items</a:t>
            </a:r>
            <a:endParaRPr sz="1600">
              <a:latin typeface="Verdana" panose="020B0804030504040204"/>
              <a:cs typeface="Verdana" panose="020B0804030504040204"/>
            </a:endParaRPr>
          </a:p>
          <a:p>
            <a:pPr marL="328295" indent="-219075">
              <a:lnSpc>
                <a:spcPct val="100000"/>
              </a:lnSpc>
              <a:spcBef>
                <a:spcPts val="780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328295" algn="l"/>
              </a:tabLst>
            </a:pPr>
            <a:r>
              <a:rPr sz="1600" spc="-45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clicking</a:t>
            </a:r>
            <a:r>
              <a:rPr sz="1600" spc="-105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-60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on</a:t>
            </a:r>
            <a:r>
              <a:rPr sz="1600" spc="-100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-5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buttons</a:t>
            </a:r>
            <a:r>
              <a:rPr sz="1600" spc="-9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-75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600" spc="-105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-10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views</a:t>
            </a:r>
            <a:endParaRPr sz="1600">
              <a:latin typeface="Verdana" panose="020B0804030504040204"/>
              <a:cs typeface="Verdana" panose="020B0804030504040204"/>
            </a:endParaRPr>
          </a:p>
          <a:p>
            <a:pPr marL="328295" indent="-219075">
              <a:lnSpc>
                <a:spcPct val="100000"/>
              </a:lnSpc>
              <a:spcBef>
                <a:spcPts val="780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328295" algn="l"/>
              </a:tabLst>
            </a:pPr>
            <a:r>
              <a:rPr sz="1600" spc="-60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contextual</a:t>
            </a:r>
            <a:r>
              <a:rPr sz="1600" spc="-85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-4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actions</a:t>
            </a:r>
            <a:r>
              <a:rPr sz="1600" spc="-8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-6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on</a:t>
            </a:r>
            <a:r>
              <a:rPr sz="1600" spc="-8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-1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object</a:t>
            </a:r>
            <a:endParaRPr sz="16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-19049" y="3581917"/>
            <a:ext cx="2763520" cy="1581150"/>
            <a:chOff x="-19049" y="3581917"/>
            <a:chExt cx="2763520" cy="1581150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698" cy="14128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816379"/>
              <a:ext cx="2463977" cy="13413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675448" y="1506934"/>
            <a:ext cx="3735704" cy="1887855"/>
            <a:chOff x="675448" y="1506934"/>
            <a:chExt cx="3735704" cy="1887855"/>
          </a:xfrm>
        </p:grpSpPr>
        <p:sp>
          <p:nvSpPr>
            <p:cNvPr id="19" name="object 19"/>
            <p:cNvSpPr/>
            <p:nvPr/>
          </p:nvSpPr>
          <p:spPr>
            <a:xfrm>
              <a:off x="680211" y="1511696"/>
              <a:ext cx="3726179" cy="1878330"/>
            </a:xfrm>
            <a:custGeom>
              <a:avLst/>
              <a:gdLst/>
              <a:ahLst/>
              <a:cxnLst/>
              <a:rect l="l" t="t" r="r" b="b"/>
              <a:pathLst>
                <a:path w="3726179" h="1878329">
                  <a:moveTo>
                    <a:pt x="3617255" y="1877996"/>
                  </a:moveTo>
                  <a:lnTo>
                    <a:pt x="108734" y="1877996"/>
                  </a:lnTo>
                  <a:lnTo>
                    <a:pt x="66410" y="1869452"/>
                  </a:lnTo>
                  <a:lnTo>
                    <a:pt x="31847" y="1846152"/>
                  </a:lnTo>
                  <a:lnTo>
                    <a:pt x="8544" y="1811593"/>
                  </a:lnTo>
                  <a:lnTo>
                    <a:pt x="0" y="1769271"/>
                  </a:lnTo>
                  <a:lnTo>
                    <a:pt x="0" y="108734"/>
                  </a:lnTo>
                  <a:lnTo>
                    <a:pt x="8544" y="66410"/>
                  </a:lnTo>
                  <a:lnTo>
                    <a:pt x="31847" y="31847"/>
                  </a:lnTo>
                  <a:lnTo>
                    <a:pt x="66410" y="8544"/>
                  </a:lnTo>
                  <a:lnTo>
                    <a:pt x="108734" y="0"/>
                  </a:lnTo>
                  <a:lnTo>
                    <a:pt x="3617255" y="0"/>
                  </a:lnTo>
                  <a:lnTo>
                    <a:pt x="3658873" y="8276"/>
                  </a:lnTo>
                  <a:lnTo>
                    <a:pt x="3694155" y="31847"/>
                  </a:lnTo>
                  <a:lnTo>
                    <a:pt x="3717720" y="67124"/>
                  </a:lnTo>
                  <a:lnTo>
                    <a:pt x="3726004" y="108734"/>
                  </a:lnTo>
                  <a:lnTo>
                    <a:pt x="3726004" y="1769271"/>
                  </a:lnTo>
                  <a:lnTo>
                    <a:pt x="3717457" y="1811593"/>
                  </a:lnTo>
                  <a:lnTo>
                    <a:pt x="3694148" y="1846152"/>
                  </a:lnTo>
                  <a:lnTo>
                    <a:pt x="3659580" y="1869452"/>
                  </a:lnTo>
                  <a:lnTo>
                    <a:pt x="3617255" y="1877996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80211" y="1511696"/>
              <a:ext cx="3726179" cy="1878330"/>
            </a:xfrm>
            <a:custGeom>
              <a:avLst/>
              <a:gdLst/>
              <a:ahLst/>
              <a:cxnLst/>
              <a:rect l="l" t="t" r="r" b="b"/>
              <a:pathLst>
                <a:path w="3726179" h="1878329">
                  <a:moveTo>
                    <a:pt x="0" y="108734"/>
                  </a:moveTo>
                  <a:lnTo>
                    <a:pt x="8544" y="66410"/>
                  </a:lnTo>
                  <a:lnTo>
                    <a:pt x="31847" y="31847"/>
                  </a:lnTo>
                  <a:lnTo>
                    <a:pt x="66410" y="8544"/>
                  </a:lnTo>
                  <a:lnTo>
                    <a:pt x="108734" y="0"/>
                  </a:lnTo>
                  <a:lnTo>
                    <a:pt x="3617255" y="0"/>
                  </a:lnTo>
                  <a:lnTo>
                    <a:pt x="3658873" y="8276"/>
                  </a:lnTo>
                  <a:lnTo>
                    <a:pt x="3694155" y="31847"/>
                  </a:lnTo>
                  <a:lnTo>
                    <a:pt x="3717720" y="67124"/>
                  </a:lnTo>
                  <a:lnTo>
                    <a:pt x="3726004" y="108734"/>
                  </a:lnTo>
                  <a:lnTo>
                    <a:pt x="3726004" y="1769271"/>
                  </a:lnTo>
                  <a:lnTo>
                    <a:pt x="3717457" y="1811593"/>
                  </a:lnTo>
                  <a:lnTo>
                    <a:pt x="3694148" y="1846152"/>
                  </a:lnTo>
                  <a:lnTo>
                    <a:pt x="3659580" y="1869452"/>
                  </a:lnTo>
                  <a:lnTo>
                    <a:pt x="3617255" y="1877996"/>
                  </a:lnTo>
                  <a:lnTo>
                    <a:pt x="108734" y="1877996"/>
                  </a:lnTo>
                  <a:lnTo>
                    <a:pt x="66410" y="1869452"/>
                  </a:lnTo>
                  <a:lnTo>
                    <a:pt x="31847" y="1846152"/>
                  </a:lnTo>
                  <a:lnTo>
                    <a:pt x="8544" y="1811593"/>
                  </a:lnTo>
                  <a:lnTo>
                    <a:pt x="0" y="1769271"/>
                  </a:lnTo>
                  <a:lnTo>
                    <a:pt x="0" y="10873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785083" y="1760766"/>
            <a:ext cx="3371215" cy="1257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spc="-360" dirty="0">
                <a:solidFill>
                  <a:srgbClr val="21262A"/>
                </a:solidFill>
                <a:latin typeface="Liberation Sans Narrow"/>
                <a:cs typeface="Liberation Sans Narrow"/>
              </a:rPr>
              <a:t>Use</a:t>
            </a:r>
            <a:endParaRPr sz="3000">
              <a:latin typeface="Liberation Sans Narrow"/>
              <a:cs typeface="Liberation Sans Narrow"/>
            </a:endParaRPr>
          </a:p>
          <a:p>
            <a:pPr marL="328295" indent="-219075">
              <a:lnSpc>
                <a:spcPct val="100000"/>
              </a:lnSpc>
              <a:spcBef>
                <a:spcPts val="1480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328295" algn="l"/>
              </a:tabLst>
            </a:pPr>
            <a:r>
              <a:rPr sz="1600" spc="-55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Open</a:t>
            </a:r>
            <a:r>
              <a:rPr sz="1600" spc="-114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-50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different</a:t>
            </a:r>
            <a:r>
              <a:rPr sz="1600" spc="-100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-40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types</a:t>
            </a:r>
            <a:r>
              <a:rPr sz="1600" spc="-105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600" spc="-100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-10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window</a:t>
            </a:r>
            <a:endParaRPr sz="1600">
              <a:latin typeface="Verdana" panose="020B0804030504040204"/>
              <a:cs typeface="Verdana" panose="020B0804030504040204"/>
            </a:endParaRPr>
          </a:p>
          <a:p>
            <a:pPr marL="328295" indent="-219075">
              <a:lnSpc>
                <a:spcPct val="100000"/>
              </a:lnSpc>
              <a:spcBef>
                <a:spcPts val="780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328295" algn="l"/>
              </a:tabLst>
            </a:pPr>
            <a:r>
              <a:rPr sz="1600" spc="-55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Open</a:t>
            </a:r>
            <a:r>
              <a:rPr sz="1600" spc="-105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-10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specific</a:t>
            </a:r>
            <a:r>
              <a:rPr sz="1600" spc="-105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-60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data/set</a:t>
            </a:r>
            <a:r>
              <a:rPr sz="1600" spc="-105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600" spc="-100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-20" dirty="0">
                <a:solidFill>
                  <a:srgbClr val="21262A"/>
                </a:solidFill>
                <a:latin typeface="Verdana" panose="020B0804030504040204"/>
                <a:cs typeface="Verdana" panose="020B0804030504040204"/>
              </a:rPr>
              <a:t>data</a:t>
            </a:r>
            <a:endParaRPr sz="16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7698" y="2194958"/>
            <a:ext cx="589566" cy="6534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30114" y="2230745"/>
            <a:ext cx="1085397" cy="12029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5249" y="337396"/>
            <a:ext cx="1156362" cy="27749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558" y="107557"/>
            <a:ext cx="19754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75" dirty="0">
                <a:solidFill>
                  <a:srgbClr val="333333"/>
                </a:solidFill>
              </a:rPr>
              <a:t>Action</a:t>
            </a:r>
            <a:endParaRPr sz="3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49" y="3581917"/>
            <a:ext cx="2763520" cy="1581150"/>
            <a:chOff x="-19049" y="3581917"/>
            <a:chExt cx="2763520" cy="158115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698" cy="14128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816379"/>
              <a:ext cx="2463977" cy="13413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84104" y="1431319"/>
            <a:ext cx="1994535" cy="227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25120" indent="-312420">
              <a:lnSpc>
                <a:spcPct val="100000"/>
              </a:lnSpc>
              <a:spcBef>
                <a:spcPts val="125"/>
              </a:spcBef>
              <a:buClr>
                <a:srgbClr val="704B67"/>
              </a:buClr>
              <a:buSzPct val="92000"/>
              <a:buFont typeface="Arial" panose="020B0604020202090204"/>
              <a:buChar char="●"/>
              <a:tabLst>
                <a:tab pos="325120" algn="l"/>
              </a:tabLst>
            </a:pPr>
            <a:r>
              <a:rPr sz="1200" b="1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id</a:t>
            </a:r>
            <a:r>
              <a:rPr sz="1200" b="1" spc="204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sz="1300" i="1" spc="21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spc="-55" dirty="0">
                <a:solidFill>
                  <a:srgbClr val="0097A7"/>
                </a:solidFill>
                <a:latin typeface="Verdana" panose="020B0804030504040204"/>
                <a:cs typeface="Verdana" panose="020B0804030504040204"/>
                <a:hlinkClick r:id="rId8"/>
              </a:rPr>
              <a:t>external</a:t>
            </a:r>
            <a:r>
              <a:rPr sz="1200" i="1" spc="-85" dirty="0">
                <a:solidFill>
                  <a:srgbClr val="0097A7"/>
                </a:solidFill>
                <a:latin typeface="Verdana" panose="020B0804030504040204"/>
                <a:cs typeface="Verdana" panose="020B0804030504040204"/>
                <a:hlinkClick r:id="rId8"/>
              </a:rPr>
              <a:t> </a:t>
            </a:r>
            <a:r>
              <a:rPr sz="1200" i="1" spc="-30" dirty="0">
                <a:solidFill>
                  <a:srgbClr val="0097A7"/>
                </a:solidFill>
                <a:latin typeface="Verdana" panose="020B0804030504040204"/>
                <a:cs typeface="Verdana" panose="020B0804030504040204"/>
                <a:hlinkClick r:id="rId8"/>
              </a:rPr>
              <a:t>identifier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4104" y="1827558"/>
            <a:ext cx="3716020" cy="227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25120" indent="-312420">
              <a:lnSpc>
                <a:spcPct val="100000"/>
              </a:lnSpc>
              <a:spcBef>
                <a:spcPts val="125"/>
              </a:spcBef>
              <a:buClr>
                <a:srgbClr val="704B67"/>
              </a:buClr>
              <a:buSzPct val="92000"/>
              <a:buFont typeface="Arial" panose="020B0604020202090204"/>
              <a:buChar char="●"/>
              <a:tabLst>
                <a:tab pos="325120" algn="l"/>
              </a:tabLst>
            </a:pPr>
            <a:r>
              <a:rPr sz="1200" b="1" spc="-11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model</a:t>
            </a:r>
            <a:r>
              <a:rPr sz="1200" b="1" spc="-7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dirty="0">
                <a:solidFill>
                  <a:srgbClr val="87597B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sz="1200" spc="-80" dirty="0">
                <a:solidFill>
                  <a:srgbClr val="87597B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fixed</a:t>
            </a:r>
            <a:r>
              <a:rPr sz="1300" i="1" spc="-8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value</a:t>
            </a:r>
            <a:r>
              <a:rPr sz="1300" i="1" spc="-9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300" i="1" spc="-8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ir.actions.act_window</a:t>
            </a:r>
            <a:endParaRPr sz="13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4104" y="2223798"/>
            <a:ext cx="2470785" cy="227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25120" indent="-312420">
              <a:lnSpc>
                <a:spcPct val="100000"/>
              </a:lnSpc>
              <a:spcBef>
                <a:spcPts val="125"/>
              </a:spcBef>
              <a:buClr>
                <a:srgbClr val="704B67"/>
              </a:buClr>
              <a:buSzPct val="92000"/>
              <a:buFont typeface="Arial" panose="020B0604020202090204"/>
              <a:buChar char="●"/>
              <a:tabLst>
                <a:tab pos="325120" algn="l"/>
              </a:tabLst>
            </a:pPr>
            <a:r>
              <a:rPr sz="1200" b="1" spc="-7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name</a:t>
            </a:r>
            <a:r>
              <a:rPr sz="1200" b="1" spc="15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sz="1300" i="1" spc="21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spc="-8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name</a:t>
            </a:r>
            <a:r>
              <a:rPr sz="1300" i="1" spc="-9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300" i="1" spc="-114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300" i="1" spc="-9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action</a:t>
            </a:r>
            <a:endParaRPr sz="13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4104" y="2620037"/>
            <a:ext cx="3990975" cy="227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25120" indent="-312420">
              <a:lnSpc>
                <a:spcPct val="100000"/>
              </a:lnSpc>
              <a:spcBef>
                <a:spcPts val="125"/>
              </a:spcBef>
              <a:buClr>
                <a:srgbClr val="704B67"/>
              </a:buClr>
              <a:buSzPct val="92000"/>
              <a:buFont typeface="Arial" panose="020B0604020202090204"/>
              <a:buChar char="●"/>
              <a:tabLst>
                <a:tab pos="325120" algn="l"/>
              </a:tabLst>
            </a:pPr>
            <a:r>
              <a:rPr sz="1200" b="1" spc="-9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res_model</a:t>
            </a:r>
            <a:r>
              <a:rPr sz="1200" b="1" spc="19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sz="1300" i="1" spc="2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spc="-5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model</a:t>
            </a:r>
            <a:r>
              <a:rPr sz="1300" i="1" spc="-9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which</a:t>
            </a:r>
            <a:r>
              <a:rPr sz="1300" i="1" spc="-9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300" i="1" spc="-9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action</a:t>
            </a:r>
            <a:r>
              <a:rPr sz="1300" i="1" spc="-9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applies</a:t>
            </a:r>
            <a:r>
              <a:rPr sz="1300" i="1" spc="-9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to</a:t>
            </a:r>
            <a:endParaRPr sz="13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4104" y="3016276"/>
            <a:ext cx="3569335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71475" indent="-358775">
              <a:lnSpc>
                <a:spcPct val="100000"/>
              </a:lnSpc>
              <a:spcBef>
                <a:spcPts val="125"/>
              </a:spcBef>
              <a:buClr>
                <a:srgbClr val="704B67"/>
              </a:buClr>
              <a:buSzPct val="92000"/>
              <a:buFont typeface="Arial" panose="020B0604020202090204"/>
              <a:buChar char="●"/>
              <a:tabLst>
                <a:tab pos="371475" algn="l"/>
              </a:tabLst>
            </a:pPr>
            <a:r>
              <a:rPr sz="1200" b="1" spc="-10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view_mode</a:t>
            </a:r>
            <a:r>
              <a:rPr sz="1200" b="1" spc="18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sz="1300" i="1" spc="2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views</a:t>
            </a:r>
            <a:r>
              <a:rPr sz="1300" i="1" spc="-9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that</a:t>
            </a:r>
            <a:r>
              <a:rPr sz="1300" i="1" spc="-9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will</a:t>
            </a:r>
            <a:r>
              <a:rPr sz="1300" i="1" spc="-9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be</a:t>
            </a:r>
            <a:r>
              <a:rPr sz="1300" i="1" spc="-9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available</a:t>
            </a:r>
            <a:endParaRPr sz="1300">
              <a:latin typeface="Verdana" panose="020B0804030504040204"/>
              <a:cs typeface="Verdana" panose="020B0804030504040204"/>
            </a:endParaRPr>
          </a:p>
          <a:p>
            <a:pPr marL="1631315">
              <a:lnSpc>
                <a:spcPct val="100000"/>
              </a:lnSpc>
            </a:pPr>
            <a:r>
              <a:rPr sz="1300" i="1" spc="-7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(tree,</a:t>
            </a:r>
            <a:r>
              <a:rPr sz="1300" i="1" spc="-8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form, </a:t>
            </a:r>
            <a:r>
              <a:rPr sz="13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…)</a:t>
            </a:r>
            <a:endParaRPr sz="13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988040" y="1526371"/>
            <a:ext cx="3995420" cy="1719580"/>
            <a:chOff x="4988040" y="1526371"/>
            <a:chExt cx="3995420" cy="1719580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88040" y="1526371"/>
              <a:ext cx="3995392" cy="171899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064240" y="1583521"/>
              <a:ext cx="3843020" cy="1567180"/>
            </a:xfrm>
            <a:custGeom>
              <a:avLst/>
              <a:gdLst/>
              <a:ahLst/>
              <a:cxnLst/>
              <a:rect l="l" t="t" r="r" b="b"/>
              <a:pathLst>
                <a:path w="3843020" h="1567180">
                  <a:moveTo>
                    <a:pt x="3581892" y="1566596"/>
                  </a:moveTo>
                  <a:lnTo>
                    <a:pt x="261099" y="1566596"/>
                  </a:lnTo>
                  <a:lnTo>
                    <a:pt x="214166" y="1562390"/>
                  </a:lnTo>
                  <a:lnTo>
                    <a:pt x="169994" y="1550261"/>
                  </a:lnTo>
                  <a:lnTo>
                    <a:pt x="129318" y="1530948"/>
                  </a:lnTo>
                  <a:lnTo>
                    <a:pt x="92877" y="1505189"/>
                  </a:lnTo>
                  <a:lnTo>
                    <a:pt x="61407" y="1473719"/>
                  </a:lnTo>
                  <a:lnTo>
                    <a:pt x="35648" y="1437278"/>
                  </a:lnTo>
                  <a:lnTo>
                    <a:pt x="16335" y="1396602"/>
                  </a:lnTo>
                  <a:lnTo>
                    <a:pt x="4206" y="1352429"/>
                  </a:lnTo>
                  <a:lnTo>
                    <a:pt x="0" y="1305497"/>
                  </a:lnTo>
                  <a:lnTo>
                    <a:pt x="0" y="261104"/>
                  </a:lnTo>
                  <a:lnTo>
                    <a:pt x="4206" y="214170"/>
                  </a:lnTo>
                  <a:lnTo>
                    <a:pt x="16335" y="169996"/>
                  </a:lnTo>
                  <a:lnTo>
                    <a:pt x="35648" y="129319"/>
                  </a:lnTo>
                  <a:lnTo>
                    <a:pt x="61407" y="92877"/>
                  </a:lnTo>
                  <a:lnTo>
                    <a:pt x="92877" y="61408"/>
                  </a:lnTo>
                  <a:lnTo>
                    <a:pt x="129318" y="35648"/>
                  </a:lnTo>
                  <a:lnTo>
                    <a:pt x="169994" y="16335"/>
                  </a:lnTo>
                  <a:lnTo>
                    <a:pt x="214166" y="4206"/>
                  </a:lnTo>
                  <a:lnTo>
                    <a:pt x="261099" y="0"/>
                  </a:lnTo>
                  <a:lnTo>
                    <a:pt x="3581892" y="0"/>
                  </a:lnTo>
                  <a:lnTo>
                    <a:pt x="3633068" y="5063"/>
                  </a:lnTo>
                  <a:lnTo>
                    <a:pt x="3681808" y="19875"/>
                  </a:lnTo>
                  <a:lnTo>
                    <a:pt x="3726746" y="43868"/>
                  </a:lnTo>
                  <a:lnTo>
                    <a:pt x="3766517" y="76474"/>
                  </a:lnTo>
                  <a:lnTo>
                    <a:pt x="3799128" y="116243"/>
                  </a:lnTo>
                  <a:lnTo>
                    <a:pt x="3823120" y="161183"/>
                  </a:lnTo>
                  <a:lnTo>
                    <a:pt x="3837930" y="209927"/>
                  </a:lnTo>
                  <a:lnTo>
                    <a:pt x="3842992" y="261104"/>
                  </a:lnTo>
                  <a:lnTo>
                    <a:pt x="3842992" y="1305497"/>
                  </a:lnTo>
                  <a:lnTo>
                    <a:pt x="3838785" y="1352429"/>
                  </a:lnTo>
                  <a:lnTo>
                    <a:pt x="3826657" y="1396602"/>
                  </a:lnTo>
                  <a:lnTo>
                    <a:pt x="3807344" y="1437278"/>
                  </a:lnTo>
                  <a:lnTo>
                    <a:pt x="3781584" y="1473719"/>
                  </a:lnTo>
                  <a:lnTo>
                    <a:pt x="3750115" y="1505189"/>
                  </a:lnTo>
                  <a:lnTo>
                    <a:pt x="3713674" y="1530948"/>
                  </a:lnTo>
                  <a:lnTo>
                    <a:pt x="3672998" y="1550261"/>
                  </a:lnTo>
                  <a:lnTo>
                    <a:pt x="3628825" y="1562390"/>
                  </a:lnTo>
                  <a:lnTo>
                    <a:pt x="3581892" y="15665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064239" y="1583521"/>
              <a:ext cx="3843020" cy="1567180"/>
            </a:xfrm>
            <a:custGeom>
              <a:avLst/>
              <a:gdLst/>
              <a:ahLst/>
              <a:cxnLst/>
              <a:rect l="l" t="t" r="r" b="b"/>
              <a:pathLst>
                <a:path w="3843020" h="1567180">
                  <a:moveTo>
                    <a:pt x="0" y="261104"/>
                  </a:moveTo>
                  <a:lnTo>
                    <a:pt x="4206" y="214170"/>
                  </a:lnTo>
                  <a:lnTo>
                    <a:pt x="16335" y="169996"/>
                  </a:lnTo>
                  <a:lnTo>
                    <a:pt x="35648" y="129319"/>
                  </a:lnTo>
                  <a:lnTo>
                    <a:pt x="61407" y="92877"/>
                  </a:lnTo>
                  <a:lnTo>
                    <a:pt x="92877" y="61408"/>
                  </a:lnTo>
                  <a:lnTo>
                    <a:pt x="129318" y="35648"/>
                  </a:lnTo>
                  <a:lnTo>
                    <a:pt x="169994" y="16335"/>
                  </a:lnTo>
                  <a:lnTo>
                    <a:pt x="214166" y="4206"/>
                  </a:lnTo>
                  <a:lnTo>
                    <a:pt x="261099" y="0"/>
                  </a:lnTo>
                  <a:lnTo>
                    <a:pt x="3581892" y="0"/>
                  </a:lnTo>
                  <a:lnTo>
                    <a:pt x="3633068" y="5063"/>
                  </a:lnTo>
                  <a:lnTo>
                    <a:pt x="3681808" y="19875"/>
                  </a:lnTo>
                  <a:lnTo>
                    <a:pt x="3726746" y="43868"/>
                  </a:lnTo>
                  <a:lnTo>
                    <a:pt x="3766517" y="76474"/>
                  </a:lnTo>
                  <a:lnTo>
                    <a:pt x="3799127" y="116243"/>
                  </a:lnTo>
                  <a:lnTo>
                    <a:pt x="3823120" y="161183"/>
                  </a:lnTo>
                  <a:lnTo>
                    <a:pt x="3837930" y="209927"/>
                  </a:lnTo>
                  <a:lnTo>
                    <a:pt x="3842992" y="261104"/>
                  </a:lnTo>
                  <a:lnTo>
                    <a:pt x="3842992" y="1305497"/>
                  </a:lnTo>
                  <a:lnTo>
                    <a:pt x="3838785" y="1352429"/>
                  </a:lnTo>
                  <a:lnTo>
                    <a:pt x="3826657" y="1396602"/>
                  </a:lnTo>
                  <a:lnTo>
                    <a:pt x="3807344" y="1437278"/>
                  </a:lnTo>
                  <a:lnTo>
                    <a:pt x="3781584" y="1473719"/>
                  </a:lnTo>
                  <a:lnTo>
                    <a:pt x="3750115" y="1505189"/>
                  </a:lnTo>
                  <a:lnTo>
                    <a:pt x="3713674" y="1530948"/>
                  </a:lnTo>
                  <a:lnTo>
                    <a:pt x="3672998" y="1550261"/>
                  </a:lnTo>
                  <a:lnTo>
                    <a:pt x="3628825" y="1562390"/>
                  </a:lnTo>
                  <a:lnTo>
                    <a:pt x="3581892" y="1566596"/>
                  </a:lnTo>
                  <a:lnTo>
                    <a:pt x="261099" y="1566596"/>
                  </a:lnTo>
                  <a:lnTo>
                    <a:pt x="214166" y="1562390"/>
                  </a:lnTo>
                  <a:lnTo>
                    <a:pt x="169994" y="1550261"/>
                  </a:lnTo>
                  <a:lnTo>
                    <a:pt x="129318" y="1530948"/>
                  </a:lnTo>
                  <a:lnTo>
                    <a:pt x="92877" y="1505189"/>
                  </a:lnTo>
                  <a:lnTo>
                    <a:pt x="61407" y="1473719"/>
                  </a:lnTo>
                  <a:lnTo>
                    <a:pt x="35648" y="1437278"/>
                  </a:lnTo>
                  <a:lnTo>
                    <a:pt x="16335" y="1396602"/>
                  </a:lnTo>
                  <a:lnTo>
                    <a:pt x="4206" y="1352429"/>
                  </a:lnTo>
                  <a:lnTo>
                    <a:pt x="0" y="1305497"/>
                  </a:lnTo>
                  <a:lnTo>
                    <a:pt x="0" y="26110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353187" y="1587039"/>
            <a:ext cx="3236595" cy="13970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record</a:t>
            </a:r>
            <a:r>
              <a:rPr sz="1000" b="1" spc="18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 </a:t>
            </a: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id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"test_model_action"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989965">
              <a:lnSpc>
                <a:spcPct val="100000"/>
              </a:lnSpc>
              <a:spcBef>
                <a:spcPts val="600"/>
              </a:spcBef>
            </a:pP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model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"ir.actions.act_window"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  <a:spcBef>
                <a:spcPts val="600"/>
              </a:spcBef>
            </a:pPr>
            <a:r>
              <a:rPr sz="1000" b="1" spc="9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15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"name"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r>
              <a:rPr sz="1000" b="1" spc="-10" dirty="0">
                <a:solidFill>
                  <a:srgbClr val="21262A"/>
                </a:solidFill>
                <a:latin typeface="Trebuchet MS" panose="020B0703020202090204"/>
                <a:cs typeface="Trebuchet MS" panose="020B0703020202090204"/>
              </a:rPr>
              <a:t>Test</a:t>
            </a:r>
            <a:r>
              <a:rPr sz="1000" b="1" spc="155" dirty="0">
                <a:solidFill>
                  <a:srgbClr val="21262A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60" dirty="0">
                <a:solidFill>
                  <a:srgbClr val="21262A"/>
                </a:solidFill>
                <a:latin typeface="Trebuchet MS" panose="020B0703020202090204"/>
                <a:cs typeface="Trebuchet MS" panose="020B0703020202090204"/>
              </a:rPr>
              <a:t>action</a:t>
            </a:r>
            <a:r>
              <a:rPr sz="1000" b="1" spc="6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6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6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  <a:spcBef>
                <a:spcPts val="600"/>
              </a:spcBef>
            </a:pPr>
            <a:r>
              <a:rPr sz="1000" b="1" spc="9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17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 </a:t>
            </a: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"res_model"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&gt;test.model&lt;/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  <a:spcBef>
                <a:spcPts val="600"/>
              </a:spcBef>
            </a:pPr>
            <a:r>
              <a:rPr sz="1000" b="1" spc="9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26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"view_mode"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&gt;tree,form&lt;/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record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675690" y="1065835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5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04990" y="2148608"/>
            <a:ext cx="138430" cy="320675"/>
          </a:xfrm>
          <a:custGeom>
            <a:avLst/>
            <a:gdLst/>
            <a:ahLst/>
            <a:cxnLst/>
            <a:rect l="l" t="t" r="r" b="b"/>
            <a:pathLst>
              <a:path w="138429" h="320675">
                <a:moveTo>
                  <a:pt x="69149" y="320099"/>
                </a:moveTo>
                <a:lnTo>
                  <a:pt x="0" y="320099"/>
                </a:lnTo>
                <a:lnTo>
                  <a:pt x="69149" y="160049"/>
                </a:lnTo>
                <a:lnTo>
                  <a:pt x="0" y="0"/>
                </a:lnTo>
                <a:lnTo>
                  <a:pt x="69149" y="0"/>
                </a:lnTo>
                <a:lnTo>
                  <a:pt x="138299" y="160049"/>
                </a:lnTo>
                <a:lnTo>
                  <a:pt x="69149" y="320099"/>
                </a:lnTo>
                <a:close/>
              </a:path>
            </a:pathLst>
          </a:custGeom>
          <a:solidFill>
            <a:srgbClr val="FB77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72640" y="2683869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4">
                <a:moveTo>
                  <a:pt x="2999" y="0"/>
                </a:moveTo>
                <a:lnTo>
                  <a:pt x="0" y="846273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766432" y="1368180"/>
            <a:ext cx="377536" cy="37753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5249" y="337396"/>
            <a:ext cx="1156362" cy="277499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97373" y="105017"/>
            <a:ext cx="19754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75" dirty="0">
                <a:solidFill>
                  <a:srgbClr val="333333"/>
                </a:solidFill>
              </a:rPr>
              <a:t>Action</a:t>
            </a:r>
            <a:endParaRPr sz="3200"/>
          </a:p>
        </p:txBody>
      </p:sp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09960" y="3793542"/>
            <a:ext cx="429872" cy="38397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18094" y="3468042"/>
            <a:ext cx="5942330" cy="1675764"/>
            <a:chOff x="2918094" y="3468042"/>
            <a:chExt cx="5942330" cy="1675764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918094" y="3468042"/>
              <a:ext cx="5941788" cy="167544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94293" y="3654117"/>
              <a:ext cx="5789930" cy="1361440"/>
            </a:xfrm>
            <a:custGeom>
              <a:avLst/>
              <a:gdLst/>
              <a:ahLst/>
              <a:cxnLst/>
              <a:rect l="l" t="t" r="r" b="b"/>
              <a:pathLst>
                <a:path w="5789930" h="1361439">
                  <a:moveTo>
                    <a:pt x="5562488" y="1361397"/>
                  </a:moveTo>
                  <a:lnTo>
                    <a:pt x="226899" y="1361397"/>
                  </a:lnTo>
                  <a:lnTo>
                    <a:pt x="181175" y="1356786"/>
                  </a:lnTo>
                  <a:lnTo>
                    <a:pt x="138585" y="1343564"/>
                  </a:lnTo>
                  <a:lnTo>
                    <a:pt x="100043" y="1322642"/>
                  </a:lnTo>
                  <a:lnTo>
                    <a:pt x="66462" y="1294934"/>
                  </a:lnTo>
                  <a:lnTo>
                    <a:pt x="38754" y="1261353"/>
                  </a:lnTo>
                  <a:lnTo>
                    <a:pt x="17832" y="1222811"/>
                  </a:lnTo>
                  <a:lnTo>
                    <a:pt x="4610" y="1180222"/>
                  </a:lnTo>
                  <a:lnTo>
                    <a:pt x="0" y="1134497"/>
                  </a:lnTo>
                  <a:lnTo>
                    <a:pt x="0" y="226899"/>
                  </a:lnTo>
                  <a:lnTo>
                    <a:pt x="4610" y="181175"/>
                  </a:lnTo>
                  <a:lnTo>
                    <a:pt x="17832" y="138585"/>
                  </a:lnTo>
                  <a:lnTo>
                    <a:pt x="38754" y="100043"/>
                  </a:lnTo>
                  <a:lnTo>
                    <a:pt x="66462" y="66462"/>
                  </a:lnTo>
                  <a:lnTo>
                    <a:pt x="100043" y="38754"/>
                  </a:lnTo>
                  <a:lnTo>
                    <a:pt x="138585" y="17832"/>
                  </a:lnTo>
                  <a:lnTo>
                    <a:pt x="181175" y="4610"/>
                  </a:lnTo>
                  <a:lnTo>
                    <a:pt x="226899" y="0"/>
                  </a:lnTo>
                  <a:lnTo>
                    <a:pt x="5562488" y="0"/>
                  </a:lnTo>
                  <a:lnTo>
                    <a:pt x="5606961" y="4399"/>
                  </a:lnTo>
                  <a:lnTo>
                    <a:pt x="5649322" y="17268"/>
                  </a:lnTo>
                  <a:lnTo>
                    <a:pt x="5688379" y="38116"/>
                  </a:lnTo>
                  <a:lnTo>
                    <a:pt x="5722938" y="66449"/>
                  </a:lnTo>
                  <a:lnTo>
                    <a:pt x="5751272" y="101008"/>
                  </a:lnTo>
                  <a:lnTo>
                    <a:pt x="5772119" y="140065"/>
                  </a:lnTo>
                  <a:lnTo>
                    <a:pt x="5784989" y="182426"/>
                  </a:lnTo>
                  <a:lnTo>
                    <a:pt x="5789388" y="226899"/>
                  </a:lnTo>
                  <a:lnTo>
                    <a:pt x="5789388" y="1134497"/>
                  </a:lnTo>
                  <a:lnTo>
                    <a:pt x="5784777" y="1180222"/>
                  </a:lnTo>
                  <a:lnTo>
                    <a:pt x="5771555" y="1222811"/>
                  </a:lnTo>
                  <a:lnTo>
                    <a:pt x="5750633" y="1261353"/>
                  </a:lnTo>
                  <a:lnTo>
                    <a:pt x="5722925" y="1294934"/>
                  </a:lnTo>
                  <a:lnTo>
                    <a:pt x="5689344" y="1322642"/>
                  </a:lnTo>
                  <a:lnTo>
                    <a:pt x="5650802" y="1343564"/>
                  </a:lnTo>
                  <a:lnTo>
                    <a:pt x="5608213" y="1356786"/>
                  </a:lnTo>
                  <a:lnTo>
                    <a:pt x="5562488" y="13613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994293" y="3654117"/>
              <a:ext cx="5789930" cy="1361440"/>
            </a:xfrm>
            <a:custGeom>
              <a:avLst/>
              <a:gdLst/>
              <a:ahLst/>
              <a:cxnLst/>
              <a:rect l="l" t="t" r="r" b="b"/>
              <a:pathLst>
                <a:path w="5789930" h="1361439">
                  <a:moveTo>
                    <a:pt x="0" y="226899"/>
                  </a:moveTo>
                  <a:lnTo>
                    <a:pt x="4610" y="181175"/>
                  </a:lnTo>
                  <a:lnTo>
                    <a:pt x="17832" y="138585"/>
                  </a:lnTo>
                  <a:lnTo>
                    <a:pt x="38754" y="100043"/>
                  </a:lnTo>
                  <a:lnTo>
                    <a:pt x="66462" y="66462"/>
                  </a:lnTo>
                  <a:lnTo>
                    <a:pt x="100043" y="38754"/>
                  </a:lnTo>
                  <a:lnTo>
                    <a:pt x="138585" y="17832"/>
                  </a:lnTo>
                  <a:lnTo>
                    <a:pt x="181175" y="4610"/>
                  </a:lnTo>
                  <a:lnTo>
                    <a:pt x="226899" y="0"/>
                  </a:lnTo>
                  <a:lnTo>
                    <a:pt x="5562488" y="0"/>
                  </a:lnTo>
                  <a:lnTo>
                    <a:pt x="5606961" y="4399"/>
                  </a:lnTo>
                  <a:lnTo>
                    <a:pt x="5649322" y="17268"/>
                  </a:lnTo>
                  <a:lnTo>
                    <a:pt x="5688379" y="38116"/>
                  </a:lnTo>
                  <a:lnTo>
                    <a:pt x="5722938" y="66449"/>
                  </a:lnTo>
                  <a:lnTo>
                    <a:pt x="5751272" y="101008"/>
                  </a:lnTo>
                  <a:lnTo>
                    <a:pt x="5772119" y="140065"/>
                  </a:lnTo>
                  <a:lnTo>
                    <a:pt x="5784989" y="182426"/>
                  </a:lnTo>
                  <a:lnTo>
                    <a:pt x="5789388" y="226899"/>
                  </a:lnTo>
                  <a:lnTo>
                    <a:pt x="5789388" y="1134497"/>
                  </a:lnTo>
                  <a:lnTo>
                    <a:pt x="5784777" y="1180222"/>
                  </a:lnTo>
                  <a:lnTo>
                    <a:pt x="5771555" y="1222811"/>
                  </a:lnTo>
                  <a:lnTo>
                    <a:pt x="5750633" y="1261353"/>
                  </a:lnTo>
                  <a:lnTo>
                    <a:pt x="5722925" y="1294934"/>
                  </a:lnTo>
                  <a:lnTo>
                    <a:pt x="5689344" y="1322642"/>
                  </a:lnTo>
                  <a:lnTo>
                    <a:pt x="5650802" y="1343564"/>
                  </a:lnTo>
                  <a:lnTo>
                    <a:pt x="5608213" y="1356786"/>
                  </a:lnTo>
                  <a:lnTo>
                    <a:pt x="5562488" y="1361397"/>
                  </a:lnTo>
                  <a:lnTo>
                    <a:pt x="226899" y="1361397"/>
                  </a:lnTo>
                  <a:lnTo>
                    <a:pt x="181175" y="1356786"/>
                  </a:lnTo>
                  <a:lnTo>
                    <a:pt x="138585" y="1343564"/>
                  </a:lnTo>
                  <a:lnTo>
                    <a:pt x="100043" y="1322642"/>
                  </a:lnTo>
                  <a:lnTo>
                    <a:pt x="66462" y="1294934"/>
                  </a:lnTo>
                  <a:lnTo>
                    <a:pt x="38754" y="1261353"/>
                  </a:lnTo>
                  <a:lnTo>
                    <a:pt x="17832" y="1222811"/>
                  </a:lnTo>
                  <a:lnTo>
                    <a:pt x="4610" y="1180222"/>
                  </a:lnTo>
                  <a:lnTo>
                    <a:pt x="0" y="1134497"/>
                  </a:lnTo>
                  <a:lnTo>
                    <a:pt x="0" y="22689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133772" y="4126532"/>
            <a:ext cx="5190490" cy="711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570230">
              <a:lnSpc>
                <a:spcPct val="100000"/>
              </a:lnSpc>
              <a:spcBef>
                <a:spcPts val="700"/>
              </a:spcBef>
            </a:pPr>
            <a:r>
              <a:rPr sz="1000" b="1" spc="-3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3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menuitem</a:t>
            </a:r>
            <a:r>
              <a:rPr sz="1000" b="1" spc="24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 </a:t>
            </a:r>
            <a:r>
              <a:rPr sz="1000" b="1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id</a:t>
            </a: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"test_model_menu_action"</a:t>
            </a:r>
            <a:r>
              <a:rPr sz="1000" b="1" spc="254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 </a:t>
            </a: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action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"test_model_action"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  <a:spcBef>
                <a:spcPts val="600"/>
              </a:spcBef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menuitem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menuitem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15119" y="1915146"/>
            <a:ext cx="5748020" cy="2362835"/>
            <a:chOff x="3015119" y="1915146"/>
            <a:chExt cx="5748020" cy="23628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5119" y="1915146"/>
              <a:ext cx="5747738" cy="130519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0368" y="1991345"/>
              <a:ext cx="5557238" cy="11146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091318" y="1972295"/>
              <a:ext cx="5595620" cy="1153160"/>
            </a:xfrm>
            <a:custGeom>
              <a:avLst/>
              <a:gdLst/>
              <a:ahLst/>
              <a:cxnLst/>
              <a:rect l="l" t="t" r="r" b="b"/>
              <a:pathLst>
                <a:path w="5595620" h="1153160">
                  <a:moveTo>
                    <a:pt x="0" y="0"/>
                  </a:moveTo>
                  <a:lnTo>
                    <a:pt x="5595338" y="0"/>
                  </a:lnTo>
                  <a:lnTo>
                    <a:pt x="5595338" y="1152797"/>
                  </a:lnTo>
                  <a:lnTo>
                    <a:pt x="0" y="115279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0062" y="3644842"/>
              <a:ext cx="402074" cy="4131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171512" y="3697217"/>
              <a:ext cx="259715" cy="270510"/>
            </a:xfrm>
            <a:custGeom>
              <a:avLst/>
              <a:gdLst/>
              <a:ahLst/>
              <a:cxnLst/>
              <a:rect l="l" t="t" r="r" b="b"/>
              <a:pathLst>
                <a:path w="259714" h="270510">
                  <a:moveTo>
                    <a:pt x="129599" y="270299"/>
                  </a:moveTo>
                  <a:lnTo>
                    <a:pt x="88636" y="263410"/>
                  </a:lnTo>
                  <a:lnTo>
                    <a:pt x="53060" y="244225"/>
                  </a:lnTo>
                  <a:lnTo>
                    <a:pt x="25005" y="214971"/>
                  </a:lnTo>
                  <a:lnTo>
                    <a:pt x="6607" y="177870"/>
                  </a:lnTo>
                  <a:lnTo>
                    <a:pt x="0" y="135149"/>
                  </a:lnTo>
                  <a:lnTo>
                    <a:pt x="6607" y="92428"/>
                  </a:lnTo>
                  <a:lnTo>
                    <a:pt x="25005" y="55328"/>
                  </a:lnTo>
                  <a:lnTo>
                    <a:pt x="53060" y="26073"/>
                  </a:lnTo>
                  <a:lnTo>
                    <a:pt x="88636" y="6889"/>
                  </a:lnTo>
                  <a:lnTo>
                    <a:pt x="129599" y="0"/>
                  </a:lnTo>
                  <a:lnTo>
                    <a:pt x="155001" y="2622"/>
                  </a:lnTo>
                  <a:lnTo>
                    <a:pt x="201501" y="22707"/>
                  </a:lnTo>
                  <a:lnTo>
                    <a:pt x="237430" y="60161"/>
                  </a:lnTo>
                  <a:lnTo>
                    <a:pt x="256686" y="108656"/>
                  </a:lnTo>
                  <a:lnTo>
                    <a:pt x="259199" y="135149"/>
                  </a:lnTo>
                  <a:lnTo>
                    <a:pt x="252592" y="177870"/>
                  </a:lnTo>
                  <a:lnTo>
                    <a:pt x="234193" y="214971"/>
                  </a:lnTo>
                  <a:lnTo>
                    <a:pt x="206139" y="244225"/>
                  </a:lnTo>
                  <a:lnTo>
                    <a:pt x="170562" y="263410"/>
                  </a:lnTo>
                  <a:lnTo>
                    <a:pt x="129599" y="270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171512" y="3697217"/>
              <a:ext cx="259715" cy="270510"/>
            </a:xfrm>
            <a:custGeom>
              <a:avLst/>
              <a:gdLst/>
              <a:ahLst/>
              <a:cxnLst/>
              <a:rect l="l" t="t" r="r" b="b"/>
              <a:pathLst>
                <a:path w="259714" h="270510">
                  <a:moveTo>
                    <a:pt x="0" y="135149"/>
                  </a:moveTo>
                  <a:lnTo>
                    <a:pt x="6607" y="92428"/>
                  </a:lnTo>
                  <a:lnTo>
                    <a:pt x="25005" y="55328"/>
                  </a:lnTo>
                  <a:lnTo>
                    <a:pt x="53060" y="26073"/>
                  </a:lnTo>
                  <a:lnTo>
                    <a:pt x="88636" y="6889"/>
                  </a:lnTo>
                  <a:lnTo>
                    <a:pt x="129599" y="0"/>
                  </a:lnTo>
                  <a:lnTo>
                    <a:pt x="179193" y="10290"/>
                  </a:lnTo>
                  <a:lnTo>
                    <a:pt x="221249" y="39574"/>
                  </a:lnTo>
                  <a:lnTo>
                    <a:pt x="249336" y="83424"/>
                  </a:lnTo>
                  <a:lnTo>
                    <a:pt x="259199" y="135149"/>
                  </a:lnTo>
                  <a:lnTo>
                    <a:pt x="252592" y="177870"/>
                  </a:lnTo>
                  <a:lnTo>
                    <a:pt x="234193" y="214971"/>
                  </a:lnTo>
                  <a:lnTo>
                    <a:pt x="206139" y="244225"/>
                  </a:lnTo>
                  <a:lnTo>
                    <a:pt x="170562" y="263410"/>
                  </a:lnTo>
                  <a:lnTo>
                    <a:pt x="129599" y="270299"/>
                  </a:lnTo>
                  <a:lnTo>
                    <a:pt x="88636" y="263410"/>
                  </a:lnTo>
                  <a:lnTo>
                    <a:pt x="53060" y="244225"/>
                  </a:lnTo>
                  <a:lnTo>
                    <a:pt x="25005" y="214971"/>
                  </a:lnTo>
                  <a:lnTo>
                    <a:pt x="6607" y="177870"/>
                  </a:lnTo>
                  <a:lnTo>
                    <a:pt x="0" y="135149"/>
                  </a:lnTo>
                  <a:close/>
                </a:path>
              </a:pathLst>
            </a:custGeom>
            <a:ln w="28574">
              <a:solidFill>
                <a:srgbClr val="00CDB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5210" y="3864392"/>
              <a:ext cx="402074" cy="41317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136660" y="3916767"/>
              <a:ext cx="259715" cy="270510"/>
            </a:xfrm>
            <a:custGeom>
              <a:avLst/>
              <a:gdLst/>
              <a:ahLst/>
              <a:cxnLst/>
              <a:rect l="l" t="t" r="r" b="b"/>
              <a:pathLst>
                <a:path w="259715" h="270510">
                  <a:moveTo>
                    <a:pt x="129599" y="270299"/>
                  </a:moveTo>
                  <a:lnTo>
                    <a:pt x="88636" y="263410"/>
                  </a:lnTo>
                  <a:lnTo>
                    <a:pt x="53060" y="244225"/>
                  </a:lnTo>
                  <a:lnTo>
                    <a:pt x="25005" y="214971"/>
                  </a:lnTo>
                  <a:lnTo>
                    <a:pt x="6607" y="177870"/>
                  </a:lnTo>
                  <a:lnTo>
                    <a:pt x="0" y="135149"/>
                  </a:lnTo>
                  <a:lnTo>
                    <a:pt x="6607" y="92428"/>
                  </a:lnTo>
                  <a:lnTo>
                    <a:pt x="25005" y="55328"/>
                  </a:lnTo>
                  <a:lnTo>
                    <a:pt x="53060" y="26073"/>
                  </a:lnTo>
                  <a:lnTo>
                    <a:pt x="88636" y="6889"/>
                  </a:lnTo>
                  <a:lnTo>
                    <a:pt x="129599" y="0"/>
                  </a:lnTo>
                  <a:lnTo>
                    <a:pt x="155001" y="2622"/>
                  </a:lnTo>
                  <a:lnTo>
                    <a:pt x="201501" y="22707"/>
                  </a:lnTo>
                  <a:lnTo>
                    <a:pt x="237430" y="60161"/>
                  </a:lnTo>
                  <a:lnTo>
                    <a:pt x="256686" y="108656"/>
                  </a:lnTo>
                  <a:lnTo>
                    <a:pt x="259199" y="135149"/>
                  </a:lnTo>
                  <a:lnTo>
                    <a:pt x="252592" y="177870"/>
                  </a:lnTo>
                  <a:lnTo>
                    <a:pt x="234193" y="214971"/>
                  </a:lnTo>
                  <a:lnTo>
                    <a:pt x="206139" y="244225"/>
                  </a:lnTo>
                  <a:lnTo>
                    <a:pt x="170562" y="263410"/>
                  </a:lnTo>
                  <a:lnTo>
                    <a:pt x="129599" y="270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36660" y="3916766"/>
              <a:ext cx="259715" cy="270510"/>
            </a:xfrm>
            <a:custGeom>
              <a:avLst/>
              <a:gdLst/>
              <a:ahLst/>
              <a:cxnLst/>
              <a:rect l="l" t="t" r="r" b="b"/>
              <a:pathLst>
                <a:path w="259715" h="270510">
                  <a:moveTo>
                    <a:pt x="0" y="135149"/>
                  </a:moveTo>
                  <a:lnTo>
                    <a:pt x="6607" y="92428"/>
                  </a:lnTo>
                  <a:lnTo>
                    <a:pt x="25005" y="55328"/>
                  </a:lnTo>
                  <a:lnTo>
                    <a:pt x="53060" y="26073"/>
                  </a:lnTo>
                  <a:lnTo>
                    <a:pt x="88636" y="6889"/>
                  </a:lnTo>
                  <a:lnTo>
                    <a:pt x="129599" y="0"/>
                  </a:lnTo>
                  <a:lnTo>
                    <a:pt x="179193" y="10290"/>
                  </a:lnTo>
                  <a:lnTo>
                    <a:pt x="221249" y="39574"/>
                  </a:lnTo>
                  <a:lnTo>
                    <a:pt x="249336" y="83424"/>
                  </a:lnTo>
                  <a:lnTo>
                    <a:pt x="259199" y="135149"/>
                  </a:lnTo>
                  <a:lnTo>
                    <a:pt x="252592" y="177870"/>
                  </a:lnTo>
                  <a:lnTo>
                    <a:pt x="234193" y="214971"/>
                  </a:lnTo>
                  <a:lnTo>
                    <a:pt x="206139" y="244225"/>
                  </a:lnTo>
                  <a:lnTo>
                    <a:pt x="170562" y="263410"/>
                  </a:lnTo>
                  <a:lnTo>
                    <a:pt x="129599" y="270299"/>
                  </a:lnTo>
                  <a:lnTo>
                    <a:pt x="88636" y="263410"/>
                  </a:lnTo>
                  <a:lnTo>
                    <a:pt x="53060" y="244225"/>
                  </a:lnTo>
                  <a:lnTo>
                    <a:pt x="25005" y="214971"/>
                  </a:lnTo>
                  <a:lnTo>
                    <a:pt x="6607" y="177870"/>
                  </a:lnTo>
                  <a:lnTo>
                    <a:pt x="0" y="135149"/>
                  </a:lnTo>
                  <a:close/>
                </a:path>
              </a:pathLst>
            </a:custGeom>
            <a:ln w="28574">
              <a:solidFill>
                <a:srgbClr val="1AB6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133772" y="3686383"/>
            <a:ext cx="4199890" cy="47625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  <a:tabLst>
                <a:tab pos="3129915" algn="l"/>
              </a:tabLst>
            </a:pPr>
            <a:r>
              <a:rPr sz="1500" b="1" spc="-52" baseline="30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500" b="1" spc="-52" baseline="30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menuitem</a:t>
            </a:r>
            <a:r>
              <a:rPr sz="1500" b="1" spc="705" baseline="30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500" b="1" baseline="300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id</a:t>
            </a:r>
            <a:r>
              <a:rPr sz="1500" b="1" baseline="30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500" b="1" baseline="300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"test_menu_root"</a:t>
            </a:r>
            <a:r>
              <a:rPr sz="1500" b="1" spc="712" baseline="300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500" b="1" spc="-15" baseline="300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500" b="1" spc="-15" baseline="30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500" b="1" spc="-15" baseline="300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"Test"</a:t>
            </a:r>
            <a:r>
              <a:rPr sz="1500" b="1" spc="-15" baseline="30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r>
              <a:rPr sz="1500" b="1" baseline="30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	</a:t>
            </a:r>
            <a:r>
              <a:rPr sz="1400" b="1" spc="-50" dirty="0">
                <a:solidFill>
                  <a:srgbClr val="00CDB3"/>
                </a:solidFill>
                <a:latin typeface="Trebuchet MS" panose="020B0703020202090204"/>
                <a:cs typeface="Trebuchet MS" panose="020B0703020202090204"/>
              </a:rPr>
              <a:t>1</a:t>
            </a:r>
            <a:endParaRPr sz="14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  <a:spcBef>
                <a:spcPts val="95"/>
              </a:spcBef>
              <a:tabLst>
                <a:tab pos="4077970" algn="l"/>
              </a:tabLst>
            </a:pPr>
            <a:r>
              <a:rPr sz="1000" b="1" spc="-3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3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menuitem</a:t>
            </a:r>
            <a:r>
              <a:rPr sz="1000" b="1" spc="4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id</a:t>
            </a: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"test_app_level_menu"</a:t>
            </a:r>
            <a:r>
              <a:rPr sz="1000" b="1" spc="409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3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00" b="1" spc="-3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3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"App</a:t>
            </a:r>
            <a:r>
              <a:rPr sz="1000" b="1" spc="39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3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Level"</a:t>
            </a:r>
            <a:r>
              <a:rPr sz="1000" b="1" spc="3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	</a:t>
            </a:r>
            <a:r>
              <a:rPr sz="2100" b="1" spc="-75" baseline="2000" dirty="0">
                <a:solidFill>
                  <a:srgbClr val="1AB6F9"/>
                </a:solidFill>
                <a:latin typeface="Trebuchet MS" panose="020B0703020202090204"/>
                <a:cs typeface="Trebuchet MS" panose="020B0703020202090204"/>
              </a:rPr>
              <a:t>2</a:t>
            </a:r>
            <a:endParaRPr sz="2100" baseline="20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068618" y="514526"/>
            <a:ext cx="5641340" cy="1305560"/>
            <a:chOff x="3068618" y="514526"/>
            <a:chExt cx="5641340" cy="130556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8618" y="514526"/>
              <a:ext cx="5640713" cy="13051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3868" y="590723"/>
              <a:ext cx="5450213" cy="111469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144818" y="571673"/>
              <a:ext cx="5488940" cy="1153160"/>
            </a:xfrm>
            <a:custGeom>
              <a:avLst/>
              <a:gdLst/>
              <a:ahLst/>
              <a:cxnLst/>
              <a:rect l="l" t="t" r="r" b="b"/>
              <a:pathLst>
                <a:path w="5488940" h="1153160">
                  <a:moveTo>
                    <a:pt x="0" y="0"/>
                  </a:moveTo>
                  <a:lnTo>
                    <a:pt x="5488313" y="0"/>
                  </a:lnTo>
                  <a:lnTo>
                    <a:pt x="5488313" y="1152790"/>
                  </a:lnTo>
                  <a:lnTo>
                    <a:pt x="0" y="115279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936763" y="1051557"/>
              <a:ext cx="623570" cy="593725"/>
            </a:xfrm>
            <a:custGeom>
              <a:avLst/>
              <a:gdLst/>
              <a:ahLst/>
              <a:cxnLst/>
              <a:rect l="l" t="t" r="r" b="b"/>
              <a:pathLst>
                <a:path w="623570" h="593725">
                  <a:moveTo>
                    <a:pt x="0" y="98902"/>
                  </a:moveTo>
                  <a:lnTo>
                    <a:pt x="7771" y="60404"/>
                  </a:lnTo>
                  <a:lnTo>
                    <a:pt x="28965" y="28967"/>
                  </a:lnTo>
                  <a:lnTo>
                    <a:pt x="60401" y="7772"/>
                  </a:lnTo>
                  <a:lnTo>
                    <a:pt x="98899" y="0"/>
                  </a:lnTo>
                  <a:lnTo>
                    <a:pt x="524198" y="0"/>
                  </a:lnTo>
                  <a:lnTo>
                    <a:pt x="562039" y="7528"/>
                  </a:lnTo>
                  <a:lnTo>
                    <a:pt x="594123" y="28967"/>
                  </a:lnTo>
                  <a:lnTo>
                    <a:pt x="615567" y="61053"/>
                  </a:lnTo>
                  <a:lnTo>
                    <a:pt x="623098" y="98902"/>
                  </a:lnTo>
                  <a:lnTo>
                    <a:pt x="623098" y="494496"/>
                  </a:lnTo>
                  <a:lnTo>
                    <a:pt x="615327" y="532993"/>
                  </a:lnTo>
                  <a:lnTo>
                    <a:pt x="594133" y="564431"/>
                  </a:lnTo>
                  <a:lnTo>
                    <a:pt x="562696" y="585626"/>
                  </a:lnTo>
                  <a:lnTo>
                    <a:pt x="524198" y="593398"/>
                  </a:lnTo>
                  <a:lnTo>
                    <a:pt x="98899" y="593398"/>
                  </a:lnTo>
                  <a:lnTo>
                    <a:pt x="60401" y="585626"/>
                  </a:lnTo>
                  <a:lnTo>
                    <a:pt x="28965" y="564431"/>
                  </a:lnTo>
                  <a:lnTo>
                    <a:pt x="7771" y="532993"/>
                  </a:lnTo>
                  <a:lnTo>
                    <a:pt x="0" y="494496"/>
                  </a:lnTo>
                  <a:lnTo>
                    <a:pt x="0" y="98902"/>
                  </a:lnTo>
                  <a:close/>
                </a:path>
              </a:pathLst>
            </a:custGeom>
            <a:ln w="38099">
              <a:solidFill>
                <a:srgbClr val="00CDB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4587" y="626773"/>
              <a:ext cx="402074" cy="41317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556011" y="679161"/>
              <a:ext cx="259715" cy="270510"/>
            </a:xfrm>
            <a:custGeom>
              <a:avLst/>
              <a:gdLst/>
              <a:ahLst/>
              <a:cxnLst/>
              <a:rect l="l" t="t" r="r" b="b"/>
              <a:pathLst>
                <a:path w="259715" h="270509">
                  <a:moveTo>
                    <a:pt x="129599" y="270299"/>
                  </a:moveTo>
                  <a:lnTo>
                    <a:pt x="88636" y="263409"/>
                  </a:lnTo>
                  <a:lnTo>
                    <a:pt x="53060" y="244223"/>
                  </a:lnTo>
                  <a:lnTo>
                    <a:pt x="25005" y="214967"/>
                  </a:lnTo>
                  <a:lnTo>
                    <a:pt x="6607" y="177867"/>
                  </a:lnTo>
                  <a:lnTo>
                    <a:pt x="0" y="135149"/>
                  </a:lnTo>
                  <a:lnTo>
                    <a:pt x="6607" y="92431"/>
                  </a:lnTo>
                  <a:lnTo>
                    <a:pt x="25005" y="55331"/>
                  </a:lnTo>
                  <a:lnTo>
                    <a:pt x="53060" y="26075"/>
                  </a:lnTo>
                  <a:lnTo>
                    <a:pt x="88636" y="6889"/>
                  </a:lnTo>
                  <a:lnTo>
                    <a:pt x="129599" y="0"/>
                  </a:lnTo>
                  <a:lnTo>
                    <a:pt x="155004" y="2621"/>
                  </a:lnTo>
                  <a:lnTo>
                    <a:pt x="201511" y="22707"/>
                  </a:lnTo>
                  <a:lnTo>
                    <a:pt x="237430" y="60168"/>
                  </a:lnTo>
                  <a:lnTo>
                    <a:pt x="256686" y="108659"/>
                  </a:lnTo>
                  <a:lnTo>
                    <a:pt x="259199" y="135149"/>
                  </a:lnTo>
                  <a:lnTo>
                    <a:pt x="252594" y="177867"/>
                  </a:lnTo>
                  <a:lnTo>
                    <a:pt x="234201" y="214967"/>
                  </a:lnTo>
                  <a:lnTo>
                    <a:pt x="206149" y="244223"/>
                  </a:lnTo>
                  <a:lnTo>
                    <a:pt x="170572" y="263409"/>
                  </a:lnTo>
                  <a:lnTo>
                    <a:pt x="129599" y="270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556011" y="679161"/>
              <a:ext cx="259715" cy="270510"/>
            </a:xfrm>
            <a:custGeom>
              <a:avLst/>
              <a:gdLst/>
              <a:ahLst/>
              <a:cxnLst/>
              <a:rect l="l" t="t" r="r" b="b"/>
              <a:pathLst>
                <a:path w="259715" h="270509">
                  <a:moveTo>
                    <a:pt x="0" y="135149"/>
                  </a:moveTo>
                  <a:lnTo>
                    <a:pt x="6607" y="92431"/>
                  </a:lnTo>
                  <a:lnTo>
                    <a:pt x="25005" y="55331"/>
                  </a:lnTo>
                  <a:lnTo>
                    <a:pt x="53060" y="26075"/>
                  </a:lnTo>
                  <a:lnTo>
                    <a:pt x="88636" y="6889"/>
                  </a:lnTo>
                  <a:lnTo>
                    <a:pt x="129599" y="0"/>
                  </a:lnTo>
                  <a:lnTo>
                    <a:pt x="179202" y="10288"/>
                  </a:lnTo>
                  <a:lnTo>
                    <a:pt x="221249" y="39584"/>
                  </a:lnTo>
                  <a:lnTo>
                    <a:pt x="249336" y="83429"/>
                  </a:lnTo>
                  <a:lnTo>
                    <a:pt x="259199" y="135149"/>
                  </a:lnTo>
                  <a:lnTo>
                    <a:pt x="252594" y="177867"/>
                  </a:lnTo>
                  <a:lnTo>
                    <a:pt x="234201" y="214967"/>
                  </a:lnTo>
                  <a:lnTo>
                    <a:pt x="206149" y="244223"/>
                  </a:lnTo>
                  <a:lnTo>
                    <a:pt x="170572" y="263409"/>
                  </a:lnTo>
                  <a:lnTo>
                    <a:pt x="129599" y="270299"/>
                  </a:lnTo>
                  <a:lnTo>
                    <a:pt x="88636" y="263409"/>
                  </a:lnTo>
                  <a:lnTo>
                    <a:pt x="53060" y="244223"/>
                  </a:lnTo>
                  <a:lnTo>
                    <a:pt x="25005" y="214967"/>
                  </a:lnTo>
                  <a:lnTo>
                    <a:pt x="6607" y="177867"/>
                  </a:lnTo>
                  <a:lnTo>
                    <a:pt x="0" y="135149"/>
                  </a:lnTo>
                  <a:close/>
                </a:path>
              </a:pathLst>
            </a:custGeom>
            <a:ln w="28574">
              <a:solidFill>
                <a:srgbClr val="00CDB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-19049" y="3581917"/>
            <a:ext cx="2763520" cy="1581150"/>
            <a:chOff x="-19049" y="3581917"/>
            <a:chExt cx="2763520" cy="1581150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730647"/>
              <a:ext cx="2549698" cy="141284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3816379"/>
              <a:ext cx="2463977" cy="134139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4471316" y="2778344"/>
            <a:ext cx="402590" cy="413384"/>
            <a:chOff x="4471316" y="2778344"/>
            <a:chExt cx="402590" cy="413384"/>
          </a:xfrm>
        </p:grpSpPr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1316" y="2778344"/>
              <a:ext cx="402074" cy="41317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542741" y="2830719"/>
              <a:ext cx="259715" cy="270510"/>
            </a:xfrm>
            <a:custGeom>
              <a:avLst/>
              <a:gdLst/>
              <a:ahLst/>
              <a:cxnLst/>
              <a:rect l="l" t="t" r="r" b="b"/>
              <a:pathLst>
                <a:path w="259714" h="270510">
                  <a:moveTo>
                    <a:pt x="129624" y="270299"/>
                  </a:moveTo>
                  <a:lnTo>
                    <a:pt x="88649" y="263410"/>
                  </a:lnTo>
                  <a:lnTo>
                    <a:pt x="53065" y="244225"/>
                  </a:lnTo>
                  <a:lnTo>
                    <a:pt x="25007" y="214971"/>
                  </a:lnTo>
                  <a:lnTo>
                    <a:pt x="6607" y="177870"/>
                  </a:lnTo>
                  <a:lnTo>
                    <a:pt x="0" y="135149"/>
                  </a:lnTo>
                  <a:lnTo>
                    <a:pt x="6607" y="92428"/>
                  </a:lnTo>
                  <a:lnTo>
                    <a:pt x="25007" y="55328"/>
                  </a:lnTo>
                  <a:lnTo>
                    <a:pt x="53065" y="26073"/>
                  </a:lnTo>
                  <a:lnTo>
                    <a:pt x="88649" y="6889"/>
                  </a:lnTo>
                  <a:lnTo>
                    <a:pt x="129624" y="0"/>
                  </a:lnTo>
                  <a:lnTo>
                    <a:pt x="155015" y="2622"/>
                  </a:lnTo>
                  <a:lnTo>
                    <a:pt x="201512" y="22707"/>
                  </a:lnTo>
                  <a:lnTo>
                    <a:pt x="237434" y="60161"/>
                  </a:lnTo>
                  <a:lnTo>
                    <a:pt x="256708" y="108656"/>
                  </a:lnTo>
                  <a:lnTo>
                    <a:pt x="259224" y="135149"/>
                  </a:lnTo>
                  <a:lnTo>
                    <a:pt x="252617" y="177870"/>
                  </a:lnTo>
                  <a:lnTo>
                    <a:pt x="234218" y="214971"/>
                  </a:lnTo>
                  <a:lnTo>
                    <a:pt x="206164" y="244225"/>
                  </a:lnTo>
                  <a:lnTo>
                    <a:pt x="170587" y="263410"/>
                  </a:lnTo>
                  <a:lnTo>
                    <a:pt x="129624" y="270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542741" y="2830719"/>
              <a:ext cx="259715" cy="270510"/>
            </a:xfrm>
            <a:custGeom>
              <a:avLst/>
              <a:gdLst/>
              <a:ahLst/>
              <a:cxnLst/>
              <a:rect l="l" t="t" r="r" b="b"/>
              <a:pathLst>
                <a:path w="259714" h="270510">
                  <a:moveTo>
                    <a:pt x="0" y="135149"/>
                  </a:moveTo>
                  <a:lnTo>
                    <a:pt x="6607" y="92428"/>
                  </a:lnTo>
                  <a:lnTo>
                    <a:pt x="25007" y="55328"/>
                  </a:lnTo>
                  <a:lnTo>
                    <a:pt x="53065" y="26073"/>
                  </a:lnTo>
                  <a:lnTo>
                    <a:pt x="88649" y="6889"/>
                  </a:lnTo>
                  <a:lnTo>
                    <a:pt x="129624" y="0"/>
                  </a:lnTo>
                  <a:lnTo>
                    <a:pt x="179205" y="10290"/>
                  </a:lnTo>
                  <a:lnTo>
                    <a:pt x="221249" y="39574"/>
                  </a:lnTo>
                  <a:lnTo>
                    <a:pt x="249349" y="83424"/>
                  </a:lnTo>
                  <a:lnTo>
                    <a:pt x="259224" y="135149"/>
                  </a:lnTo>
                  <a:lnTo>
                    <a:pt x="252617" y="177870"/>
                  </a:lnTo>
                  <a:lnTo>
                    <a:pt x="234218" y="214971"/>
                  </a:lnTo>
                  <a:lnTo>
                    <a:pt x="206164" y="244225"/>
                  </a:lnTo>
                  <a:lnTo>
                    <a:pt x="170587" y="263410"/>
                  </a:lnTo>
                  <a:lnTo>
                    <a:pt x="129624" y="270299"/>
                  </a:lnTo>
                  <a:lnTo>
                    <a:pt x="88649" y="263410"/>
                  </a:lnTo>
                  <a:lnTo>
                    <a:pt x="53065" y="244225"/>
                  </a:lnTo>
                  <a:lnTo>
                    <a:pt x="25007" y="214971"/>
                  </a:lnTo>
                  <a:lnTo>
                    <a:pt x="6607" y="177870"/>
                  </a:lnTo>
                  <a:lnTo>
                    <a:pt x="0" y="135149"/>
                  </a:lnTo>
                  <a:close/>
                </a:path>
              </a:pathLst>
            </a:custGeom>
            <a:ln w="28574">
              <a:solidFill>
                <a:srgbClr val="FFA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4605101" y="2831681"/>
            <a:ext cx="1346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FFAA1A"/>
                </a:solidFill>
                <a:latin typeface="Trebuchet MS" panose="020B0703020202090204"/>
                <a:cs typeface="Trebuchet MS" panose="020B0703020202090204"/>
              </a:rPr>
              <a:t>3</a:t>
            </a:r>
            <a:endParaRPr sz="14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305758" y="4106241"/>
            <a:ext cx="402590" cy="413384"/>
            <a:chOff x="8305758" y="4106241"/>
            <a:chExt cx="402590" cy="413384"/>
          </a:xfrm>
        </p:grpSpPr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5758" y="4106241"/>
              <a:ext cx="402074" cy="41317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377208" y="4158616"/>
              <a:ext cx="259715" cy="270510"/>
            </a:xfrm>
            <a:custGeom>
              <a:avLst/>
              <a:gdLst/>
              <a:ahLst/>
              <a:cxnLst/>
              <a:rect l="l" t="t" r="r" b="b"/>
              <a:pathLst>
                <a:path w="259715" h="270510">
                  <a:moveTo>
                    <a:pt x="129599" y="270299"/>
                  </a:moveTo>
                  <a:lnTo>
                    <a:pt x="88636" y="263410"/>
                  </a:lnTo>
                  <a:lnTo>
                    <a:pt x="53060" y="244225"/>
                  </a:lnTo>
                  <a:lnTo>
                    <a:pt x="25005" y="214971"/>
                  </a:lnTo>
                  <a:lnTo>
                    <a:pt x="6607" y="177870"/>
                  </a:lnTo>
                  <a:lnTo>
                    <a:pt x="0" y="135149"/>
                  </a:lnTo>
                  <a:lnTo>
                    <a:pt x="6607" y="92428"/>
                  </a:lnTo>
                  <a:lnTo>
                    <a:pt x="25005" y="55328"/>
                  </a:lnTo>
                  <a:lnTo>
                    <a:pt x="53060" y="26073"/>
                  </a:lnTo>
                  <a:lnTo>
                    <a:pt x="88636" y="6889"/>
                  </a:lnTo>
                  <a:lnTo>
                    <a:pt x="129599" y="0"/>
                  </a:lnTo>
                  <a:lnTo>
                    <a:pt x="155001" y="2622"/>
                  </a:lnTo>
                  <a:lnTo>
                    <a:pt x="201501" y="22707"/>
                  </a:lnTo>
                  <a:lnTo>
                    <a:pt x="237430" y="60161"/>
                  </a:lnTo>
                  <a:lnTo>
                    <a:pt x="256686" y="108656"/>
                  </a:lnTo>
                  <a:lnTo>
                    <a:pt x="259199" y="135149"/>
                  </a:lnTo>
                  <a:lnTo>
                    <a:pt x="252592" y="177870"/>
                  </a:lnTo>
                  <a:lnTo>
                    <a:pt x="234193" y="214971"/>
                  </a:lnTo>
                  <a:lnTo>
                    <a:pt x="206139" y="244225"/>
                  </a:lnTo>
                  <a:lnTo>
                    <a:pt x="170562" y="263410"/>
                  </a:lnTo>
                  <a:lnTo>
                    <a:pt x="129599" y="270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377207" y="4158616"/>
              <a:ext cx="259715" cy="270510"/>
            </a:xfrm>
            <a:custGeom>
              <a:avLst/>
              <a:gdLst/>
              <a:ahLst/>
              <a:cxnLst/>
              <a:rect l="l" t="t" r="r" b="b"/>
              <a:pathLst>
                <a:path w="259715" h="270510">
                  <a:moveTo>
                    <a:pt x="0" y="135149"/>
                  </a:moveTo>
                  <a:lnTo>
                    <a:pt x="6607" y="92428"/>
                  </a:lnTo>
                  <a:lnTo>
                    <a:pt x="25005" y="55328"/>
                  </a:lnTo>
                  <a:lnTo>
                    <a:pt x="53060" y="26073"/>
                  </a:lnTo>
                  <a:lnTo>
                    <a:pt x="88636" y="6889"/>
                  </a:lnTo>
                  <a:lnTo>
                    <a:pt x="129599" y="0"/>
                  </a:lnTo>
                  <a:lnTo>
                    <a:pt x="179193" y="10290"/>
                  </a:lnTo>
                  <a:lnTo>
                    <a:pt x="221249" y="39574"/>
                  </a:lnTo>
                  <a:lnTo>
                    <a:pt x="249336" y="83424"/>
                  </a:lnTo>
                  <a:lnTo>
                    <a:pt x="259199" y="135149"/>
                  </a:lnTo>
                  <a:lnTo>
                    <a:pt x="252592" y="177870"/>
                  </a:lnTo>
                  <a:lnTo>
                    <a:pt x="234193" y="214971"/>
                  </a:lnTo>
                  <a:lnTo>
                    <a:pt x="206139" y="244225"/>
                  </a:lnTo>
                  <a:lnTo>
                    <a:pt x="170562" y="263410"/>
                  </a:lnTo>
                  <a:lnTo>
                    <a:pt x="129599" y="270299"/>
                  </a:lnTo>
                  <a:lnTo>
                    <a:pt x="88636" y="263410"/>
                  </a:lnTo>
                  <a:lnTo>
                    <a:pt x="53060" y="244225"/>
                  </a:lnTo>
                  <a:lnTo>
                    <a:pt x="25005" y="214971"/>
                  </a:lnTo>
                  <a:lnTo>
                    <a:pt x="6607" y="177870"/>
                  </a:lnTo>
                  <a:lnTo>
                    <a:pt x="0" y="135149"/>
                  </a:lnTo>
                  <a:close/>
                </a:path>
              </a:pathLst>
            </a:custGeom>
            <a:ln w="28574">
              <a:solidFill>
                <a:srgbClr val="FFA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8439553" y="4159577"/>
            <a:ext cx="1346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FFAA1A"/>
                </a:solidFill>
                <a:latin typeface="Trebuchet MS" panose="020B0703020202090204"/>
                <a:cs typeface="Trebuchet MS" panose="020B0703020202090204"/>
              </a:rPr>
              <a:t>3</a:t>
            </a:r>
            <a:endParaRPr sz="14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274837" y="3411593"/>
            <a:ext cx="846455" cy="3175"/>
          </a:xfrm>
          <a:custGeom>
            <a:avLst/>
            <a:gdLst/>
            <a:ahLst/>
            <a:cxnLst/>
            <a:rect l="l" t="t" r="r" b="b"/>
            <a:pathLst>
              <a:path w="846454" h="3175">
                <a:moveTo>
                  <a:pt x="846298" y="2974"/>
                </a:moveTo>
                <a:lnTo>
                  <a:pt x="0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7" name="object 47"/>
          <p:cNvGrpSpPr/>
          <p:nvPr/>
        </p:nvGrpSpPr>
        <p:grpSpPr>
          <a:xfrm>
            <a:off x="3492243" y="1940983"/>
            <a:ext cx="2546350" cy="1538605"/>
            <a:chOff x="3492243" y="1940983"/>
            <a:chExt cx="2546350" cy="1538605"/>
          </a:xfrm>
        </p:grpSpPr>
        <p:sp>
          <p:nvSpPr>
            <p:cNvPr id="48" name="object 48"/>
            <p:cNvSpPr/>
            <p:nvPr/>
          </p:nvSpPr>
          <p:spPr>
            <a:xfrm>
              <a:off x="5718263" y="3340868"/>
              <a:ext cx="320675" cy="138430"/>
            </a:xfrm>
            <a:custGeom>
              <a:avLst/>
              <a:gdLst/>
              <a:ahLst/>
              <a:cxnLst/>
              <a:rect l="l" t="t" r="r" b="b"/>
              <a:pathLst>
                <a:path w="320675" h="138429">
                  <a:moveTo>
                    <a:pt x="160049" y="138324"/>
                  </a:moveTo>
                  <a:lnTo>
                    <a:pt x="0" y="69174"/>
                  </a:lnTo>
                  <a:lnTo>
                    <a:pt x="0" y="0"/>
                  </a:lnTo>
                  <a:lnTo>
                    <a:pt x="160049" y="69174"/>
                  </a:lnTo>
                  <a:lnTo>
                    <a:pt x="320099" y="0"/>
                  </a:lnTo>
                  <a:lnTo>
                    <a:pt x="320099" y="69174"/>
                  </a:lnTo>
                  <a:lnTo>
                    <a:pt x="160049" y="138324"/>
                  </a:lnTo>
                  <a:close/>
                </a:path>
              </a:pathLst>
            </a:custGeom>
            <a:solidFill>
              <a:srgbClr val="FB77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656815" y="3408543"/>
              <a:ext cx="846455" cy="3175"/>
            </a:xfrm>
            <a:custGeom>
              <a:avLst/>
              <a:gdLst/>
              <a:ahLst/>
              <a:cxnLst/>
              <a:rect l="l" t="t" r="r" b="b"/>
              <a:pathLst>
                <a:path w="846454" h="3175">
                  <a:moveTo>
                    <a:pt x="846298" y="297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511293" y="1993388"/>
              <a:ext cx="1318260" cy="213360"/>
            </a:xfrm>
            <a:custGeom>
              <a:avLst/>
              <a:gdLst/>
              <a:ahLst/>
              <a:cxnLst/>
              <a:rect l="l" t="t" r="r" b="b"/>
              <a:pathLst>
                <a:path w="1318260" h="213360">
                  <a:moveTo>
                    <a:pt x="0" y="35549"/>
                  </a:moveTo>
                  <a:lnTo>
                    <a:pt x="2794" y="21711"/>
                  </a:lnTo>
                  <a:lnTo>
                    <a:pt x="10415" y="10411"/>
                  </a:lnTo>
                  <a:lnTo>
                    <a:pt x="21715" y="2793"/>
                  </a:lnTo>
                  <a:lnTo>
                    <a:pt x="35549" y="0"/>
                  </a:lnTo>
                  <a:lnTo>
                    <a:pt x="1282347" y="0"/>
                  </a:lnTo>
                  <a:lnTo>
                    <a:pt x="1315187" y="21946"/>
                  </a:lnTo>
                  <a:lnTo>
                    <a:pt x="1317897" y="35549"/>
                  </a:lnTo>
                  <a:lnTo>
                    <a:pt x="1317897" y="177749"/>
                  </a:lnTo>
                  <a:lnTo>
                    <a:pt x="1315102" y="191586"/>
                  </a:lnTo>
                  <a:lnTo>
                    <a:pt x="1307481" y="202886"/>
                  </a:lnTo>
                  <a:lnTo>
                    <a:pt x="1296181" y="210505"/>
                  </a:lnTo>
                  <a:lnTo>
                    <a:pt x="1282347" y="213299"/>
                  </a:lnTo>
                  <a:lnTo>
                    <a:pt x="35549" y="213299"/>
                  </a:lnTo>
                  <a:lnTo>
                    <a:pt x="21715" y="210505"/>
                  </a:lnTo>
                  <a:lnTo>
                    <a:pt x="10415" y="202886"/>
                  </a:lnTo>
                  <a:lnTo>
                    <a:pt x="2794" y="191586"/>
                  </a:lnTo>
                  <a:lnTo>
                    <a:pt x="0" y="177749"/>
                  </a:lnTo>
                  <a:lnTo>
                    <a:pt x="0" y="35549"/>
                  </a:lnTo>
                  <a:close/>
                </a:path>
              </a:pathLst>
            </a:custGeom>
            <a:ln w="38099">
              <a:solidFill>
                <a:srgbClr val="1AB6F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511293" y="2231130"/>
              <a:ext cx="944244" cy="671195"/>
            </a:xfrm>
            <a:custGeom>
              <a:avLst/>
              <a:gdLst/>
              <a:ahLst/>
              <a:cxnLst/>
              <a:rect l="l" t="t" r="r" b="b"/>
              <a:pathLst>
                <a:path w="944245" h="671194">
                  <a:moveTo>
                    <a:pt x="0" y="111852"/>
                  </a:moveTo>
                  <a:lnTo>
                    <a:pt x="8789" y="68315"/>
                  </a:lnTo>
                  <a:lnTo>
                    <a:pt x="32759" y="32761"/>
                  </a:lnTo>
                  <a:lnTo>
                    <a:pt x="68311" y="8790"/>
                  </a:lnTo>
                  <a:lnTo>
                    <a:pt x="111849" y="0"/>
                  </a:lnTo>
                  <a:lnTo>
                    <a:pt x="831948" y="0"/>
                  </a:lnTo>
                  <a:lnTo>
                    <a:pt x="874738" y="8514"/>
                  </a:lnTo>
                  <a:lnTo>
                    <a:pt x="911023" y="32762"/>
                  </a:lnTo>
                  <a:lnTo>
                    <a:pt x="935276" y="69048"/>
                  </a:lnTo>
                  <a:lnTo>
                    <a:pt x="943798" y="111852"/>
                  </a:lnTo>
                  <a:lnTo>
                    <a:pt x="943798" y="559238"/>
                  </a:lnTo>
                  <a:lnTo>
                    <a:pt x="935008" y="602776"/>
                  </a:lnTo>
                  <a:lnTo>
                    <a:pt x="911038" y="638329"/>
                  </a:lnTo>
                  <a:lnTo>
                    <a:pt x="875486" y="662299"/>
                  </a:lnTo>
                  <a:lnTo>
                    <a:pt x="831948" y="671088"/>
                  </a:lnTo>
                  <a:lnTo>
                    <a:pt x="111849" y="671088"/>
                  </a:lnTo>
                  <a:lnTo>
                    <a:pt x="68311" y="662299"/>
                  </a:lnTo>
                  <a:lnTo>
                    <a:pt x="32759" y="638329"/>
                  </a:lnTo>
                  <a:lnTo>
                    <a:pt x="8789" y="602776"/>
                  </a:lnTo>
                  <a:lnTo>
                    <a:pt x="0" y="559238"/>
                  </a:lnTo>
                  <a:lnTo>
                    <a:pt x="0" y="111852"/>
                  </a:lnTo>
                  <a:close/>
                </a:path>
              </a:pathLst>
            </a:custGeom>
            <a:ln w="38099">
              <a:solidFill>
                <a:srgbClr val="FFA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1890" y="1940983"/>
              <a:ext cx="402074" cy="41317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963340" y="1993371"/>
              <a:ext cx="259715" cy="270510"/>
            </a:xfrm>
            <a:custGeom>
              <a:avLst/>
              <a:gdLst/>
              <a:ahLst/>
              <a:cxnLst/>
              <a:rect l="l" t="t" r="r" b="b"/>
              <a:pathLst>
                <a:path w="259714" h="270510">
                  <a:moveTo>
                    <a:pt x="129574" y="270299"/>
                  </a:moveTo>
                  <a:lnTo>
                    <a:pt x="88614" y="263409"/>
                  </a:lnTo>
                  <a:lnTo>
                    <a:pt x="53044" y="244223"/>
                  </a:lnTo>
                  <a:lnTo>
                    <a:pt x="24996" y="214967"/>
                  </a:lnTo>
                  <a:lnTo>
                    <a:pt x="6604" y="177867"/>
                  </a:lnTo>
                  <a:lnTo>
                    <a:pt x="0" y="135149"/>
                  </a:lnTo>
                  <a:lnTo>
                    <a:pt x="6604" y="92432"/>
                  </a:lnTo>
                  <a:lnTo>
                    <a:pt x="24996" y="55332"/>
                  </a:lnTo>
                  <a:lnTo>
                    <a:pt x="53044" y="26076"/>
                  </a:lnTo>
                  <a:lnTo>
                    <a:pt x="88614" y="6890"/>
                  </a:lnTo>
                  <a:lnTo>
                    <a:pt x="129574" y="0"/>
                  </a:lnTo>
                  <a:lnTo>
                    <a:pt x="154979" y="2621"/>
                  </a:lnTo>
                  <a:lnTo>
                    <a:pt x="201486" y="22707"/>
                  </a:lnTo>
                  <a:lnTo>
                    <a:pt x="237405" y="60168"/>
                  </a:lnTo>
                  <a:lnTo>
                    <a:pt x="256661" y="108659"/>
                  </a:lnTo>
                  <a:lnTo>
                    <a:pt x="259174" y="135149"/>
                  </a:lnTo>
                  <a:lnTo>
                    <a:pt x="252569" y="177867"/>
                  </a:lnTo>
                  <a:lnTo>
                    <a:pt x="234176" y="214967"/>
                  </a:lnTo>
                  <a:lnTo>
                    <a:pt x="206124" y="244223"/>
                  </a:lnTo>
                  <a:lnTo>
                    <a:pt x="170547" y="263409"/>
                  </a:lnTo>
                  <a:lnTo>
                    <a:pt x="129574" y="270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963340" y="1993371"/>
              <a:ext cx="259715" cy="270510"/>
            </a:xfrm>
            <a:custGeom>
              <a:avLst/>
              <a:gdLst/>
              <a:ahLst/>
              <a:cxnLst/>
              <a:rect l="l" t="t" r="r" b="b"/>
              <a:pathLst>
                <a:path w="259714" h="270510">
                  <a:moveTo>
                    <a:pt x="0" y="135149"/>
                  </a:moveTo>
                  <a:lnTo>
                    <a:pt x="6604" y="92432"/>
                  </a:lnTo>
                  <a:lnTo>
                    <a:pt x="24996" y="55332"/>
                  </a:lnTo>
                  <a:lnTo>
                    <a:pt x="53044" y="26076"/>
                  </a:lnTo>
                  <a:lnTo>
                    <a:pt x="88614" y="6890"/>
                  </a:lnTo>
                  <a:lnTo>
                    <a:pt x="129574" y="0"/>
                  </a:lnTo>
                  <a:lnTo>
                    <a:pt x="179177" y="10288"/>
                  </a:lnTo>
                  <a:lnTo>
                    <a:pt x="221224" y="39584"/>
                  </a:lnTo>
                  <a:lnTo>
                    <a:pt x="249311" y="83429"/>
                  </a:lnTo>
                  <a:lnTo>
                    <a:pt x="259174" y="135149"/>
                  </a:lnTo>
                  <a:lnTo>
                    <a:pt x="252569" y="177867"/>
                  </a:lnTo>
                  <a:lnTo>
                    <a:pt x="234176" y="214967"/>
                  </a:lnTo>
                  <a:lnTo>
                    <a:pt x="206124" y="244223"/>
                  </a:lnTo>
                  <a:lnTo>
                    <a:pt x="170547" y="263409"/>
                  </a:lnTo>
                  <a:lnTo>
                    <a:pt x="129574" y="270299"/>
                  </a:lnTo>
                  <a:lnTo>
                    <a:pt x="88614" y="263409"/>
                  </a:lnTo>
                  <a:lnTo>
                    <a:pt x="53044" y="244223"/>
                  </a:lnTo>
                  <a:lnTo>
                    <a:pt x="24996" y="214967"/>
                  </a:lnTo>
                  <a:lnTo>
                    <a:pt x="6604" y="177867"/>
                  </a:lnTo>
                  <a:lnTo>
                    <a:pt x="0" y="135149"/>
                  </a:lnTo>
                  <a:close/>
                </a:path>
              </a:pathLst>
            </a:custGeom>
            <a:ln w="28574">
              <a:solidFill>
                <a:srgbClr val="1AB6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338374" y="1057949"/>
            <a:ext cx="2150110" cy="656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95"/>
              </a:spcBef>
            </a:pPr>
            <a:r>
              <a:rPr sz="12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Using</a:t>
            </a:r>
            <a:r>
              <a:rPr sz="12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u="heavy" spc="-30" dirty="0">
                <a:solidFill>
                  <a:srgbClr val="1AB6F9"/>
                </a:solidFill>
                <a:uFill>
                  <a:solidFill>
                    <a:srgbClr val="1AB6F9"/>
                  </a:solidFill>
                </a:uFill>
                <a:latin typeface="Verdana" panose="020B0804030504040204"/>
                <a:cs typeface="Verdana" panose="020B0804030504040204"/>
                <a:hlinkClick r:id="rId14"/>
              </a:rPr>
              <a:t>shortcuts</a:t>
            </a:r>
            <a:r>
              <a:rPr sz="1200" i="1" u="none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,</a:t>
            </a:r>
            <a:r>
              <a:rPr sz="1200" i="1" u="none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u="none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menus </a:t>
            </a:r>
            <a:r>
              <a:rPr sz="1200" i="1" u="none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declaration</a:t>
            </a:r>
            <a:r>
              <a:rPr sz="1200" i="1" u="none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u="none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will</a:t>
            </a:r>
            <a:r>
              <a:rPr sz="1200" i="1" u="none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u="none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follow</a:t>
            </a:r>
            <a:r>
              <a:rPr sz="1200" i="1" u="none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u="none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i="1" u="none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u="none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three </a:t>
            </a:r>
            <a:r>
              <a:rPr sz="1200" i="1" u="none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level</a:t>
            </a:r>
            <a:r>
              <a:rPr sz="1200" i="1" u="none" spc="-8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u="none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architecture: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18841" y="1900320"/>
            <a:ext cx="2197735" cy="778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9255" indent="-376555">
              <a:lnSpc>
                <a:spcPts val="1980"/>
              </a:lnSpc>
              <a:buClr>
                <a:srgbClr val="FB777C"/>
              </a:buClr>
              <a:buSzPct val="150000"/>
              <a:buFont typeface="Liberation Sans Narrow"/>
              <a:buAutoNum type="arabicPeriod"/>
              <a:tabLst>
                <a:tab pos="389255" algn="l"/>
              </a:tabLst>
            </a:pPr>
            <a:r>
              <a:rPr sz="1200" b="1" spc="-114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root</a:t>
            </a:r>
            <a:r>
              <a:rPr sz="1200" b="1" spc="-4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menu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389255" indent="-376555">
              <a:lnSpc>
                <a:spcPct val="100000"/>
              </a:lnSpc>
              <a:spcBef>
                <a:spcPts val="320"/>
              </a:spcBef>
              <a:buClr>
                <a:srgbClr val="FB777C"/>
              </a:buClr>
              <a:buSzPct val="150000"/>
              <a:buFont typeface="Liberation Sans Narrow"/>
              <a:buAutoNum type="arabicPeriod"/>
              <a:tabLst>
                <a:tab pos="389255" algn="l"/>
              </a:tabLst>
            </a:pPr>
            <a:r>
              <a:rPr sz="1200" b="1" spc="-85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first</a:t>
            </a:r>
            <a:r>
              <a:rPr sz="1200" b="1" spc="-55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00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level</a:t>
            </a:r>
            <a:r>
              <a:rPr sz="1200" b="1" spc="-75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spc="-8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menu,</a:t>
            </a:r>
            <a:r>
              <a:rPr sz="12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displayed</a:t>
            </a:r>
            <a:endParaRPr sz="1000">
              <a:latin typeface="Verdana" panose="020B0804030504040204"/>
              <a:cs typeface="Verdana" panose="020B0804030504040204"/>
            </a:endParaRPr>
          </a:p>
          <a:p>
            <a:pPr marL="389255">
              <a:lnSpc>
                <a:spcPct val="100000"/>
              </a:lnSpc>
              <a:spcBef>
                <a:spcPts val="360"/>
              </a:spcBef>
            </a:pPr>
            <a:r>
              <a:rPr sz="10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000" i="1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0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top</a:t>
            </a:r>
            <a:r>
              <a:rPr sz="10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bar.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18841" y="2566636"/>
            <a:ext cx="147574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70"/>
              </a:lnSpc>
              <a:tabLst>
                <a:tab pos="389255" algn="l"/>
              </a:tabLst>
            </a:pPr>
            <a:r>
              <a:rPr sz="1800" b="1" i="1" spc="-25" dirty="0">
                <a:solidFill>
                  <a:srgbClr val="FB777C"/>
                </a:solidFill>
                <a:latin typeface="Liberation Sans Narrow"/>
                <a:cs typeface="Liberation Sans Narrow"/>
              </a:rPr>
              <a:t>3.</a:t>
            </a:r>
            <a:r>
              <a:rPr sz="1800" b="1" i="1" dirty="0">
                <a:solidFill>
                  <a:srgbClr val="FB777C"/>
                </a:solidFill>
                <a:latin typeface="Liberation Sans Narrow"/>
                <a:cs typeface="Liberation Sans Narrow"/>
              </a:rPr>
              <a:t>	</a:t>
            </a:r>
            <a:r>
              <a:rPr sz="1200" b="1" spc="-8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actions</a:t>
            </a:r>
            <a:r>
              <a:rPr sz="1200" b="1" spc="-4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menus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635783" y="680124"/>
            <a:ext cx="1003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85" dirty="0">
                <a:solidFill>
                  <a:srgbClr val="00CDB3"/>
                </a:solidFill>
                <a:latin typeface="Trebuchet MS" panose="020B0703020202090204"/>
                <a:cs typeface="Trebuchet MS" panose="020B0703020202090204"/>
              </a:rPr>
              <a:t>1</a:t>
            </a:r>
            <a:endParaRPr sz="14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026210" y="1994330"/>
            <a:ext cx="1339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1AB6F9"/>
                </a:solidFill>
                <a:latin typeface="Trebuchet MS" panose="020B0703020202090204"/>
                <a:cs typeface="Trebuchet MS" panose="020B0703020202090204"/>
              </a:rPr>
              <a:t>2</a:t>
            </a:r>
            <a:endParaRPr sz="1400">
              <a:latin typeface="Trebuchet MS" panose="020B0703020202090204"/>
              <a:cs typeface="Trebuchet MS" panose="020B0703020202090204"/>
            </a:endParaRPr>
          </a:p>
        </p:txBody>
      </p:sp>
      <p:pic>
        <p:nvPicPr>
          <p:cNvPr id="62" name="object 6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595332" y="3039243"/>
            <a:ext cx="373499" cy="373515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864219" y="331996"/>
            <a:ext cx="373499" cy="373514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9049" y="365926"/>
            <a:ext cx="1132705" cy="277499"/>
          </a:xfrm>
          <a:prstGeom prst="rect">
            <a:avLst/>
          </a:prstGeom>
        </p:spPr>
      </p:pic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131699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5" dirty="0">
                <a:solidFill>
                  <a:srgbClr val="333333"/>
                </a:solidFill>
              </a:rPr>
              <a:t>Menus</a:t>
            </a:r>
            <a:endParaRPr sz="3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48186" y="1146660"/>
            <a:ext cx="1952625" cy="3057525"/>
            <a:chOff x="548186" y="1146660"/>
            <a:chExt cx="1952625" cy="3057525"/>
          </a:xfrm>
        </p:grpSpPr>
        <p:sp>
          <p:nvSpPr>
            <p:cNvPr id="4" name="object 4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40410" y="1298575"/>
            <a:ext cx="1682115" cy="909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3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1" dirty="0">
                <a:latin typeface="Verdana Bold" panose="020B0804030504040204" charset="0"/>
                <a:cs typeface="Verdana Bold" panose="020B0804030504040204" charset="0"/>
              </a:rPr>
              <a:t>Access</a:t>
            </a:r>
            <a:r>
              <a:rPr sz="1400" b="1" spc="-80" dirty="0">
                <a:latin typeface="Verdana Bold" panose="020B0804030504040204" charset="0"/>
                <a:cs typeface="Verdana Bold" panose="020B0804030504040204" charset="0"/>
              </a:rPr>
              <a:t> </a:t>
            </a:r>
            <a:r>
              <a:rPr sz="1400" b="1" spc="-10" dirty="0">
                <a:latin typeface="Verdana Bold" panose="020B0804030504040204" charset="0"/>
                <a:cs typeface="Verdana Bold" panose="020B0804030504040204" charset="0"/>
              </a:rPr>
              <a:t>rights</a:t>
            </a:r>
            <a:endParaRPr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6110" y="180975"/>
            <a:ext cx="260286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2525" y="4012291"/>
            <a:ext cx="342178" cy="4126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075270" y="1166657"/>
            <a:ext cx="4103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Create</a:t>
            </a:r>
            <a:r>
              <a:rPr sz="14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access</a:t>
            </a:r>
            <a:r>
              <a:rPr sz="1400" b="1" spc="-1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rights</a:t>
            </a:r>
            <a:r>
              <a:rPr sz="1400" b="1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</a:t>
            </a:r>
            <a:r>
              <a:rPr sz="14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4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new</a:t>
            </a:r>
            <a:r>
              <a:rPr sz="14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custom</a:t>
            </a:r>
            <a:r>
              <a:rPr sz="14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model.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77881" y="1748316"/>
            <a:ext cx="495109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030" marR="5080" indent="-354965">
              <a:lnSpc>
                <a:spcPct val="115000"/>
              </a:lnSpc>
              <a:spcBef>
                <a:spcPts val="100"/>
              </a:spcBef>
              <a:tabLst>
                <a:tab pos="367030" algn="l"/>
              </a:tabLst>
            </a:pP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1)</a:t>
            </a:r>
            <a:r>
              <a:rPr sz="12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200" spc="-1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9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estate</a:t>
            </a:r>
            <a:r>
              <a:rPr sz="1200" b="1" spc="-1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module,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directory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store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our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security</a:t>
            </a:r>
            <a:r>
              <a:rPr sz="1200" b="1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data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files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created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last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chapter,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new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CSV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access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file </a:t>
            </a:r>
            <a:r>
              <a:rPr sz="1050" b="1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ir.model.access.csv</a:t>
            </a:r>
            <a:r>
              <a:rPr sz="1050" b="1" spc="-4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.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51688" y="2693194"/>
            <a:ext cx="5031105" cy="1263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7592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AutoNum type="arabicParenR" startAt="2"/>
              <a:tabLst>
                <a:tab pos="393065" algn="l"/>
              </a:tabLst>
            </a:pPr>
            <a:r>
              <a:rPr sz="1200" spc="-1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addition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header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line,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2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different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access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rights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lines.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410"/>
              </a:spcBef>
              <a:buAutoNum type="arabicParenR" startAt="2"/>
            </a:pPr>
            <a:endParaRPr sz="1200">
              <a:latin typeface="Verdana" panose="020B0804030504040204"/>
              <a:cs typeface="Verdana" panose="020B0804030504040204"/>
            </a:endParaRPr>
          </a:p>
          <a:p>
            <a:pPr marL="21590">
              <a:lnSpc>
                <a:spcPct val="100000"/>
              </a:lnSpc>
            </a:pPr>
            <a:r>
              <a:rPr sz="1200" spc="-1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sz="1200" spc="-2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&gt;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1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1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with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readonly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permission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b="1" spc="-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base.group_user</a:t>
            </a:r>
            <a:endParaRPr sz="1100">
              <a:latin typeface="Arial" panose="020B0604020202090204"/>
              <a:cs typeface="Arial" panose="020B0604020202090204"/>
            </a:endParaRPr>
          </a:p>
          <a:p>
            <a:pPr marL="21590">
              <a:lnSpc>
                <a:spcPct val="100000"/>
              </a:lnSpc>
              <a:spcBef>
                <a:spcPts val="220"/>
              </a:spcBef>
            </a:pPr>
            <a:r>
              <a:rPr sz="1200" spc="-1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sz="1200" spc="-2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&gt;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1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1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full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access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custom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admin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group </a:t>
            </a:r>
            <a:r>
              <a:rPr sz="1100" b="1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module_name.estate_admin</a:t>
            </a:r>
            <a:endParaRPr sz="11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435"/>
              </a:spcBef>
            </a:pPr>
            <a:endParaRPr sz="1200">
              <a:latin typeface="Verdana" panose="020B0804030504040204"/>
              <a:cs typeface="Verdana" panose="020B0804030504040204"/>
            </a:endParaRPr>
          </a:p>
          <a:p>
            <a:pPr marL="393065" indent="-380365">
              <a:lnSpc>
                <a:spcPct val="100000"/>
              </a:lnSpc>
              <a:buAutoNum type="arabicParenR" startAt="3"/>
              <a:tabLst>
                <a:tab pos="393065" algn="l"/>
                <a:tab pos="2946400" algn="l"/>
                <a:tab pos="3784600" algn="l"/>
              </a:tabLst>
            </a:pP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Don’t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forget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file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 </a:t>
            </a:r>
            <a:r>
              <a:rPr sz="12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u="heavy" dirty="0">
                <a:solidFill>
                  <a:srgbClr val="178038"/>
                </a:solidFill>
                <a:uFill>
                  <a:solidFill>
                    <a:srgbClr val="167F37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100" b="1" u="none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manifest</a:t>
            </a:r>
            <a:r>
              <a:rPr sz="1100" u="heavy" dirty="0">
                <a:solidFill>
                  <a:srgbClr val="178038"/>
                </a:solidFill>
                <a:uFill>
                  <a:solidFill>
                    <a:srgbClr val="167F37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100" b="1" u="none" spc="-5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.</a:t>
            </a:r>
            <a:endParaRPr sz="110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14692" y="4467517"/>
            <a:ext cx="6239510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080" indent="-419735">
              <a:lnSpc>
                <a:spcPct val="115000"/>
              </a:lnSpc>
              <a:spcBef>
                <a:spcPts val="100"/>
              </a:spcBef>
            </a:pPr>
            <a:r>
              <a:rPr sz="120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Help:</a:t>
            </a:r>
            <a:r>
              <a:rPr sz="1200" spc="-3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Remember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example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given</a:t>
            </a:r>
            <a:r>
              <a:rPr sz="1200" spc="-2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warning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-2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command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line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while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loading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2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DB. </a:t>
            </a:r>
            <a:r>
              <a:rPr sz="1200" spc="-6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gain</a:t>
            </a:r>
            <a:r>
              <a:rPr sz="1200" spc="-2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some</a:t>
            </a:r>
            <a:r>
              <a:rPr sz="1200" spc="-2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time,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you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can</a:t>
            </a:r>
            <a:r>
              <a:rPr sz="1200" spc="-2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copy/paste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warning</a:t>
            </a:r>
            <a:r>
              <a:rPr sz="1200" spc="-2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there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-2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manifest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548186" y="1146660"/>
            <a:ext cx="2216785" cy="3278504"/>
            <a:chOff x="548186" y="1146660"/>
            <a:chExt cx="2216785" cy="3278504"/>
          </a:xfrm>
        </p:grpSpPr>
        <p:sp>
          <p:nvSpPr>
            <p:cNvPr id="6" name="object 6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422525" y="4012292"/>
              <a:ext cx="342178" cy="4126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02973" y="1977095"/>
              <a:ext cx="1199515" cy="33020"/>
            </a:xfrm>
            <a:custGeom>
              <a:avLst/>
              <a:gdLst/>
              <a:ahLst/>
              <a:cxnLst/>
              <a:rect l="l" t="t" r="r" b="b"/>
              <a:pathLst>
                <a:path w="1199514" h="33019">
                  <a:moveTo>
                    <a:pt x="1199397" y="0"/>
                  </a:moveTo>
                  <a:lnTo>
                    <a:pt x="0" y="326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798" y="2099370"/>
              <a:ext cx="696676" cy="326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798" y="2512894"/>
              <a:ext cx="696676" cy="326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075270" y="1167673"/>
            <a:ext cx="24098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new</a:t>
            </a:r>
            <a:r>
              <a:rPr sz="1200" spc="1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1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attributes</a:t>
            </a:r>
            <a:r>
              <a:rPr sz="1200" b="1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fields</a:t>
            </a:r>
            <a:r>
              <a:rPr sz="1200" spc="-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51688" y="1454185"/>
            <a:ext cx="5263515" cy="883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5433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393065" algn="l"/>
              </a:tabLst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set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selling</a:t>
            </a:r>
            <a:r>
              <a:rPr sz="1200" spc="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price</a:t>
            </a:r>
            <a:r>
              <a:rPr sz="1200" spc="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as</a:t>
            </a:r>
            <a:r>
              <a:rPr sz="1200" spc="1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1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read-</a:t>
            </a:r>
            <a:r>
              <a:rPr sz="1200" b="1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only.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393065" indent="-375920">
              <a:lnSpc>
                <a:spcPct val="100000"/>
              </a:lnSpc>
              <a:spcBef>
                <a:spcPts val="1215"/>
              </a:spcBef>
              <a:buAutoNum type="arabicParenR"/>
              <a:tabLst>
                <a:tab pos="393065" algn="l"/>
              </a:tabLst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prevent</a:t>
            </a:r>
            <a:r>
              <a:rPr sz="1200" spc="1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copying</a:t>
            </a:r>
            <a:r>
              <a:rPr sz="1200" b="1" spc="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200" spc="1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availability</a:t>
            </a:r>
            <a:r>
              <a:rPr sz="1200" spc="1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date</a:t>
            </a:r>
            <a:r>
              <a:rPr sz="1200" spc="1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200" spc="1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selling</a:t>
            </a:r>
            <a:r>
              <a:rPr sz="1200" spc="1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price</a:t>
            </a:r>
            <a:r>
              <a:rPr sz="1200" spc="1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values.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393065" indent="-380365">
              <a:lnSpc>
                <a:spcPct val="100000"/>
              </a:lnSpc>
              <a:spcBef>
                <a:spcPts val="1215"/>
              </a:spcBef>
              <a:buAutoNum type="arabicParenR"/>
              <a:tabLst>
                <a:tab pos="393065" algn="l"/>
              </a:tabLst>
            </a:pP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9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default</a:t>
            </a:r>
            <a:r>
              <a:rPr sz="1200" b="1" spc="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number</a:t>
            </a:r>
            <a:r>
              <a:rPr sz="1200" spc="10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200" spc="10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bedrooms</a:t>
            </a:r>
            <a:r>
              <a:rPr sz="1200" spc="10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is</a:t>
            </a:r>
            <a:r>
              <a:rPr sz="1200" spc="10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2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50822" y="2435603"/>
            <a:ext cx="3422015" cy="42037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393700" algn="l"/>
              </a:tabLst>
            </a:pPr>
            <a:r>
              <a:rPr sz="1200" spc="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4)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	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9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default</a:t>
            </a:r>
            <a:r>
              <a:rPr sz="1200" b="1" spc="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availability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date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is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3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months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394335">
              <a:lnSpc>
                <a:spcPct val="100000"/>
              </a:lnSpc>
              <a:spcBef>
                <a:spcPts val="225"/>
              </a:spcBef>
            </a:pPr>
            <a:r>
              <a:rPr sz="80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→</a:t>
            </a:r>
            <a:r>
              <a:rPr sz="1000" i="1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Tip</a:t>
            </a:r>
            <a:r>
              <a:rPr sz="1000" i="1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:</a:t>
            </a:r>
            <a:r>
              <a:rPr sz="1000" i="1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i="1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this</a:t>
            </a:r>
            <a:r>
              <a:rPr sz="1000" i="1" spc="1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i="1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might</a:t>
            </a:r>
            <a:r>
              <a:rPr sz="1000" i="1" spc="1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i="1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help</a:t>
            </a:r>
            <a:r>
              <a:rPr sz="1000" i="1" spc="1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i="1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you:</a:t>
            </a:r>
            <a:r>
              <a:rPr sz="1000" i="1" spc="1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50" b="1" i="1" spc="-10" dirty="0">
                <a:solidFill>
                  <a:srgbClr val="1AB6F9"/>
                </a:solidFill>
                <a:latin typeface="Courier New" panose="02070409020205090404"/>
                <a:cs typeface="Courier New" panose="02070409020205090404"/>
                <a:hlinkClick r:id="rId3"/>
              </a:rPr>
              <a:t>today()</a:t>
            </a:r>
            <a:endParaRPr sz="85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68717" y="2956044"/>
            <a:ext cx="5199380" cy="107505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75920" indent="-375920">
              <a:lnSpc>
                <a:spcPct val="100000"/>
              </a:lnSpc>
              <a:spcBef>
                <a:spcPts val="275"/>
              </a:spcBef>
              <a:buAutoNum type="arabicParenR" startAt="5"/>
              <a:tabLst>
                <a:tab pos="375920" algn="l"/>
              </a:tabLst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fields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to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050" b="1" spc="-22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model: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375920" lvl="1" indent="-287655">
              <a:lnSpc>
                <a:spcPct val="100000"/>
              </a:lnSpc>
              <a:spcBef>
                <a:spcPts val="210"/>
              </a:spcBef>
              <a:buClr>
                <a:srgbClr val="000000"/>
              </a:buClr>
              <a:buSzPct val="133000"/>
              <a:buFont typeface="Arial" panose="020B0604020202090204"/>
              <a:buChar char="-"/>
              <a:tabLst>
                <a:tab pos="375920" algn="l"/>
              </a:tabLst>
            </a:pP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active</a:t>
            </a:r>
            <a:r>
              <a:rPr sz="1050" b="1" spc="-12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:</a:t>
            </a:r>
            <a:r>
              <a:rPr sz="1200" spc="1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Boolean</a:t>
            </a:r>
            <a:r>
              <a:rPr sz="1200" spc="1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field(default</a:t>
            </a:r>
            <a:r>
              <a:rPr sz="1200" spc="1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true)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375920" lvl="1" indent="-298450">
              <a:lnSpc>
                <a:spcPct val="100000"/>
              </a:lnSpc>
              <a:spcBef>
                <a:spcPts val="260"/>
              </a:spcBef>
              <a:buClr>
                <a:srgbClr val="171C1F"/>
              </a:buClr>
              <a:buSzPct val="114000"/>
              <a:buFont typeface="Arial" panose="020B0604020202090204"/>
              <a:buChar char="-"/>
              <a:tabLst>
                <a:tab pos="375920" algn="l"/>
              </a:tabLst>
            </a:pP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state</a:t>
            </a:r>
            <a:r>
              <a:rPr sz="1050" b="1" spc="-19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:</a:t>
            </a:r>
            <a:r>
              <a:rPr sz="1200" spc="1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Selection</a:t>
            </a:r>
            <a:r>
              <a:rPr sz="1200" spc="10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field.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375920">
              <a:lnSpc>
                <a:spcPct val="100000"/>
              </a:lnSpc>
              <a:spcBef>
                <a:spcPts val="220"/>
              </a:spcBef>
            </a:pPr>
            <a:r>
              <a:rPr sz="11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-&gt;</a:t>
            </a:r>
            <a:r>
              <a:rPr sz="11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Possible</a:t>
            </a:r>
            <a:r>
              <a:rPr sz="11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values:</a:t>
            </a:r>
            <a:r>
              <a:rPr sz="11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New,</a:t>
            </a:r>
            <a:r>
              <a:rPr sz="11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Offer</a:t>
            </a:r>
            <a:r>
              <a:rPr sz="11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Received,</a:t>
            </a:r>
            <a:r>
              <a:rPr sz="11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Offer</a:t>
            </a:r>
            <a:r>
              <a:rPr sz="11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Accepted,</a:t>
            </a:r>
            <a:r>
              <a:rPr sz="11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Sold,</a:t>
            </a:r>
            <a:r>
              <a:rPr sz="11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Canceled.</a:t>
            </a:r>
            <a:endParaRPr sz="1100">
              <a:latin typeface="Arial" panose="020B0604020202090204"/>
              <a:cs typeface="Arial" panose="020B0604020202090204"/>
            </a:endParaRPr>
          </a:p>
          <a:p>
            <a:pPr marL="375920">
              <a:lnSpc>
                <a:spcPct val="100000"/>
              </a:lnSpc>
              <a:spcBef>
                <a:spcPts val="200"/>
              </a:spcBef>
            </a:pP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→</a:t>
            </a:r>
            <a:r>
              <a:rPr sz="11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must</a:t>
            </a:r>
            <a:r>
              <a:rPr sz="11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be</a:t>
            </a:r>
            <a:r>
              <a:rPr sz="1100" spc="1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required,</a:t>
            </a:r>
            <a:r>
              <a:rPr sz="11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should</a:t>
            </a:r>
            <a:r>
              <a:rPr sz="11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not</a:t>
            </a:r>
            <a:r>
              <a:rPr sz="1100" spc="1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be</a:t>
            </a:r>
            <a:r>
              <a:rPr sz="11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copied</a:t>
            </a:r>
            <a:r>
              <a:rPr sz="11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100" spc="1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default</a:t>
            </a:r>
            <a:r>
              <a:rPr sz="11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value</a:t>
            </a:r>
            <a:r>
              <a:rPr sz="1100" spc="1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set</a:t>
            </a:r>
            <a:r>
              <a:rPr sz="11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1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‘New’.</a:t>
            </a:r>
            <a:endParaRPr sz="11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4638" y="2795734"/>
            <a:ext cx="1304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 panose="020B0604020202090204"/>
                <a:cs typeface="Arial" panose="020B0604020202090204"/>
              </a:rPr>
              <a:t>Field</a:t>
            </a:r>
            <a:r>
              <a:rPr sz="1400" spc="55" dirty="0">
                <a:latin typeface="Arial" panose="020B0604020202090204"/>
                <a:cs typeface="Arial" panose="020B0604020202090204"/>
              </a:rPr>
              <a:t> view</a:t>
            </a:r>
            <a:r>
              <a:rPr sz="1400" spc="60" dirty="0"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latin typeface="Arial" panose="020B0604020202090204"/>
                <a:cs typeface="Arial" panose="020B0604020202090204"/>
              </a:rPr>
              <a:t>attrs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48186" y="1146660"/>
            <a:ext cx="1952625" cy="3354070"/>
            <a:chOff x="548186" y="1146660"/>
            <a:chExt cx="1952625" cy="335407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798" y="2926419"/>
              <a:ext cx="1306272" cy="3269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2973" y="1977095"/>
              <a:ext cx="1199515" cy="33020"/>
            </a:xfrm>
            <a:custGeom>
              <a:avLst/>
              <a:gdLst/>
              <a:ahLst/>
              <a:cxnLst/>
              <a:rect l="l" t="t" r="r" b="b"/>
              <a:pathLst>
                <a:path w="1199514" h="33019">
                  <a:moveTo>
                    <a:pt x="1199397" y="0"/>
                  </a:moveTo>
                  <a:lnTo>
                    <a:pt x="0" y="326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2948" y="1151422"/>
              <a:ext cx="1943100" cy="3344545"/>
            </a:xfrm>
            <a:custGeom>
              <a:avLst/>
              <a:gdLst/>
              <a:ahLst/>
              <a:cxnLst/>
              <a:rect l="l" t="t" r="r" b="b"/>
              <a:pathLst>
                <a:path w="1943100" h="3344545">
                  <a:moveTo>
                    <a:pt x="1830591" y="3344393"/>
                  </a:moveTo>
                  <a:lnTo>
                    <a:pt x="112504" y="3344393"/>
                  </a:lnTo>
                  <a:lnTo>
                    <a:pt x="68712" y="3335551"/>
                  </a:lnTo>
                  <a:lnTo>
                    <a:pt x="32951" y="3311440"/>
                  </a:lnTo>
                  <a:lnTo>
                    <a:pt x="8841" y="3275680"/>
                  </a:lnTo>
                  <a:lnTo>
                    <a:pt x="0" y="3231893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3231893"/>
                  </a:lnTo>
                  <a:lnTo>
                    <a:pt x="1934254" y="3275680"/>
                  </a:lnTo>
                  <a:lnTo>
                    <a:pt x="1910144" y="3311440"/>
                  </a:lnTo>
                  <a:lnTo>
                    <a:pt x="1874383" y="3335551"/>
                  </a:lnTo>
                  <a:lnTo>
                    <a:pt x="1830591" y="33443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52948" y="1151422"/>
              <a:ext cx="1943100" cy="3344545"/>
            </a:xfrm>
            <a:custGeom>
              <a:avLst/>
              <a:gdLst/>
              <a:ahLst/>
              <a:cxnLst/>
              <a:rect l="l" t="t" r="r" b="b"/>
              <a:pathLst>
                <a:path w="1943100" h="3344545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3231893"/>
                  </a:lnTo>
                  <a:lnTo>
                    <a:pt x="1934254" y="3275680"/>
                  </a:lnTo>
                  <a:lnTo>
                    <a:pt x="1910144" y="3311440"/>
                  </a:lnTo>
                  <a:lnTo>
                    <a:pt x="1874383" y="3335551"/>
                  </a:lnTo>
                  <a:lnTo>
                    <a:pt x="1830591" y="3344393"/>
                  </a:lnTo>
                  <a:lnTo>
                    <a:pt x="112504" y="3344393"/>
                  </a:lnTo>
                  <a:lnTo>
                    <a:pt x="68712" y="3335551"/>
                  </a:lnTo>
                  <a:lnTo>
                    <a:pt x="32951" y="3311440"/>
                  </a:lnTo>
                  <a:lnTo>
                    <a:pt x="8841" y="3275680"/>
                  </a:lnTo>
                  <a:lnTo>
                    <a:pt x="0" y="3231893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740710" y="1298794"/>
            <a:ext cx="1363980" cy="1315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Chapter</a:t>
            </a:r>
            <a:r>
              <a:rPr sz="3000" b="1" i="1" spc="-1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 </a:t>
            </a:r>
            <a:r>
              <a:rPr sz="3000" b="1" i="1" spc="-50" dirty="0">
                <a:solidFill>
                  <a:srgbClr val="704B67"/>
                </a:solidFill>
                <a:latin typeface="Liberation Sans Narrow"/>
                <a:cs typeface="Liberation Sans Narrow"/>
              </a:rPr>
              <a:t>6</a:t>
            </a:r>
            <a:endParaRPr sz="3000">
              <a:latin typeface="Liberation Sans Narrow"/>
              <a:cs typeface="Liberation Sans Narrow"/>
            </a:endParaRPr>
          </a:p>
          <a:p>
            <a:pPr marL="66040" marR="10160">
              <a:lnSpc>
                <a:spcPts val="3280"/>
              </a:lnSpc>
              <a:spcBef>
                <a:spcPts val="160"/>
              </a:spcBef>
            </a:pPr>
            <a:r>
              <a:rPr sz="1400" spc="-835" dirty="0">
                <a:latin typeface="Arial" panose="020B0604020202090204"/>
                <a:cs typeface="Arial" panose="020B0604020202090204"/>
              </a:rPr>
              <a:t>F</a:t>
            </a:r>
            <a:r>
              <a:rPr sz="2100" spc="-157" baseline="-6000" dirty="0">
                <a:latin typeface="Arial" panose="020B0604020202090204"/>
                <a:cs typeface="Arial" panose="020B0604020202090204"/>
              </a:rPr>
              <a:t>A</a:t>
            </a:r>
            <a:r>
              <a:rPr sz="1400" spc="-175" dirty="0">
                <a:latin typeface="Arial" panose="020B0604020202090204"/>
                <a:cs typeface="Arial" panose="020B0604020202090204"/>
              </a:rPr>
              <a:t>i</a:t>
            </a:r>
            <a:r>
              <a:rPr sz="2100" spc="-750" baseline="-6000" dirty="0">
                <a:latin typeface="Arial" panose="020B0604020202090204"/>
                <a:cs typeface="Arial" panose="020B0604020202090204"/>
              </a:rPr>
              <a:t>c</a:t>
            </a:r>
            <a:r>
              <a:rPr sz="1400" spc="-210" dirty="0">
                <a:latin typeface="Arial" panose="020B0604020202090204"/>
                <a:cs typeface="Arial" panose="020B0604020202090204"/>
              </a:rPr>
              <a:t>e</a:t>
            </a:r>
            <a:r>
              <a:rPr sz="2100" spc="-277" baseline="-6000" dirty="0">
                <a:latin typeface="Arial" panose="020B0604020202090204"/>
                <a:cs typeface="Arial" panose="020B0604020202090204"/>
              </a:rPr>
              <a:t>t</a:t>
            </a:r>
            <a:r>
              <a:rPr sz="1400" spc="-40" dirty="0">
                <a:latin typeface="Arial" panose="020B0604020202090204"/>
                <a:cs typeface="Arial" panose="020B0604020202090204"/>
              </a:rPr>
              <a:t>l</a:t>
            </a:r>
            <a:r>
              <a:rPr sz="2100" spc="-442" baseline="-6000" dirty="0">
                <a:latin typeface="Arial" panose="020B0604020202090204"/>
                <a:cs typeface="Arial" panose="020B0604020202090204"/>
              </a:rPr>
              <a:t>i</a:t>
            </a:r>
            <a:r>
              <a:rPr sz="2100" spc="-345" baseline="-6000" dirty="0">
                <a:latin typeface="Arial" panose="020B0604020202090204"/>
                <a:cs typeface="Arial" panose="020B0604020202090204"/>
              </a:rPr>
              <a:t>i</a:t>
            </a:r>
            <a:r>
              <a:rPr sz="1400" spc="-520" dirty="0">
                <a:latin typeface="Arial" panose="020B0604020202090204"/>
                <a:cs typeface="Arial" panose="020B0604020202090204"/>
              </a:rPr>
              <a:t>d</a:t>
            </a:r>
            <a:r>
              <a:rPr sz="2100" spc="30" baseline="-6000" dirty="0">
                <a:latin typeface="Arial" panose="020B0604020202090204"/>
                <a:cs typeface="Arial" panose="020B0604020202090204"/>
              </a:rPr>
              <a:t>o</a:t>
            </a:r>
            <a:r>
              <a:rPr sz="2100" spc="-914" baseline="-6000" dirty="0">
                <a:latin typeface="Arial" panose="020B0604020202090204"/>
                <a:cs typeface="Arial" panose="020B0604020202090204"/>
              </a:rPr>
              <a:t>n</a:t>
            </a:r>
            <a:r>
              <a:rPr sz="1400" spc="-85" dirty="0">
                <a:latin typeface="Arial" panose="020B0604020202090204"/>
                <a:cs typeface="Arial" panose="020B0604020202090204"/>
              </a:rPr>
              <a:t>v</a:t>
            </a:r>
            <a:r>
              <a:rPr sz="2100" spc="-855" baseline="-6000" dirty="0">
                <a:latin typeface="Arial" panose="020B0604020202090204"/>
                <a:cs typeface="Arial" panose="020B0604020202090204"/>
              </a:rPr>
              <a:t>s</a:t>
            </a:r>
            <a:r>
              <a:rPr sz="1400" spc="20" dirty="0">
                <a:latin typeface="Arial" panose="020B0604020202090204"/>
                <a:cs typeface="Arial" panose="020B0604020202090204"/>
              </a:rPr>
              <a:t>ie</a:t>
            </a:r>
            <a:r>
              <a:rPr sz="1400" spc="25" dirty="0">
                <a:latin typeface="Arial" panose="020B0604020202090204"/>
                <a:cs typeface="Arial" panose="020B0604020202090204"/>
              </a:rPr>
              <a:t>w</a:t>
            </a:r>
            <a:r>
              <a:rPr sz="1400" spc="70" dirty="0"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latin typeface="Arial" panose="020B0604020202090204"/>
                <a:cs typeface="Arial" panose="020B0604020202090204"/>
              </a:rPr>
              <a:t>attrs </a:t>
            </a:r>
            <a:r>
              <a:rPr sz="1400" spc="-20" dirty="0">
                <a:latin typeface="Arial" panose="020B0604020202090204"/>
                <a:cs typeface="Arial" panose="020B0604020202090204"/>
              </a:rPr>
              <a:t>Menu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30" name="object 3"/>
          <p:cNvGrpSpPr/>
          <p:nvPr/>
        </p:nvGrpSpPr>
        <p:grpSpPr>
          <a:xfrm>
            <a:off x="640080" y="1146810"/>
            <a:ext cx="1860550" cy="3057525"/>
            <a:chOff x="548186" y="1146660"/>
            <a:chExt cx="1952625" cy="3057525"/>
          </a:xfrm>
        </p:grpSpPr>
        <p:sp>
          <p:nvSpPr>
            <p:cNvPr id="31" name="object 4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p/>
          </p:txBody>
        </p:sp>
        <p:sp>
          <p:nvSpPr>
            <p:cNvPr id="32" name="object 5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p/>
          </p:txBody>
        </p:sp>
      </p:grpSp>
      <p:sp>
        <p:nvSpPr>
          <p:cNvPr id="33" name="object 6"/>
          <p:cNvSpPr txBox="1"/>
          <p:nvPr/>
        </p:nvSpPr>
        <p:spPr>
          <a:xfrm>
            <a:off x="603250" y="1298575"/>
            <a:ext cx="1819275" cy="1782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3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0" dirty="0">
                <a:latin typeface="Verdana" panose="020B0804030504040204" charset="0"/>
                <a:cs typeface="Verdana" panose="020B0804030504040204" charset="0"/>
              </a:rPr>
              <a:t>Access</a:t>
            </a:r>
            <a:r>
              <a:rPr sz="1400" b="0" spc="-80" dirty="0">
                <a:latin typeface="Verdana" panose="020B0804030504040204" charset="0"/>
                <a:cs typeface="Verdana" panose="020B0804030504040204" charset="0"/>
              </a:rPr>
              <a:t> </a:t>
            </a:r>
            <a:r>
              <a:rPr sz="1400" b="0" spc="-10" dirty="0">
                <a:latin typeface="Verdana" panose="020B0804030504040204" charset="0"/>
                <a:cs typeface="Verdana" panose="020B0804030504040204" charset="0"/>
              </a:rPr>
              <a:t>rights</a:t>
            </a:r>
            <a:endParaRPr sz="1400" b="0" spc="-10" dirty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" sz="1400" b="1" spc="-10" dirty="0">
                <a:latin typeface="Verdana Bold" panose="020B0804030504040204" charset="0"/>
                <a:cs typeface="Verdana Bold" panose="020B0804030504040204" charset="0"/>
              </a:rPr>
              <a:t>Fields view attrs</a:t>
            </a:r>
            <a:endParaRPr sz="1400" b="0" spc="-10" dirty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endParaRPr sz="1400" b="0">
              <a:latin typeface="Verdana" panose="020B0804030504040204" charset="0"/>
              <a:cs typeface="Verdana" panose="020B0804030504040204" charset="0"/>
            </a:endParaRPr>
          </a:p>
        </p:txBody>
      </p:sp>
      <p:pic>
        <p:nvPicPr>
          <p:cNvPr id="34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49525" y="4139291"/>
            <a:ext cx="342178" cy="412674"/>
          </a:xfrm>
          <a:prstGeom prst="rect">
            <a:avLst/>
          </a:prstGeom>
        </p:spPr>
      </p:pic>
      <p:pic>
        <p:nvPicPr>
          <p:cNvPr id="36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sp>
        <p:nvSpPr>
          <p:cNvPr id="37" name="object 7"/>
          <p:cNvSpPr txBox="1">
            <a:spLocks noGrp="1"/>
          </p:cNvSpPr>
          <p:nvPr>
            <p:ph type="title"/>
          </p:nvPr>
        </p:nvSpPr>
        <p:spPr>
          <a:xfrm>
            <a:off x="626110" y="180975"/>
            <a:ext cx="260286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5270" y="1064041"/>
            <a:ext cx="3905250" cy="59880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custom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list</a:t>
            </a:r>
            <a:r>
              <a:rPr sz="1200" b="1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view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050" b="1" spc="-24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model.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469265">
              <a:lnSpc>
                <a:spcPct val="100000"/>
              </a:lnSpc>
              <a:spcBef>
                <a:spcPts val="815"/>
              </a:spcBef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Check</a:t>
            </a:r>
            <a:r>
              <a:rPr sz="1200" spc="1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next</a:t>
            </a:r>
            <a:r>
              <a:rPr sz="1200" spc="1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slide</a:t>
            </a:r>
            <a:r>
              <a:rPr sz="1200" spc="1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for</a:t>
            </a:r>
            <a:r>
              <a:rPr sz="1200" spc="1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visual</a:t>
            </a:r>
            <a:r>
              <a:rPr sz="1200" spc="1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Goal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77881" y="1847376"/>
            <a:ext cx="5203825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030" marR="5080" indent="-354965">
              <a:lnSpc>
                <a:spcPct val="115000"/>
              </a:lnSpc>
              <a:spcBef>
                <a:spcPts val="100"/>
              </a:spcBef>
              <a:tabLst>
                <a:tab pos="367030" algn="l"/>
              </a:tabLst>
            </a:pPr>
            <a:r>
              <a:rPr sz="1200" spc="-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1)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	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do</a:t>
            </a:r>
            <a:r>
              <a:rPr sz="1200" spc="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not</a:t>
            </a:r>
            <a:r>
              <a:rPr sz="1200" spc="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editable="bottom"</a:t>
            </a:r>
            <a:r>
              <a:rPr sz="1050" b="1" spc="-254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attribute</a:t>
            </a:r>
            <a:r>
              <a:rPr sz="1200" spc="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that</a:t>
            </a:r>
            <a:r>
              <a:rPr sz="1200" spc="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you</a:t>
            </a:r>
            <a:r>
              <a:rPr sz="1200" spc="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can</a:t>
            </a:r>
            <a:r>
              <a:rPr sz="1200" spc="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find</a:t>
            </a:r>
            <a:r>
              <a:rPr sz="1200" spc="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example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above.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We’ll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come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back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to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it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later.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56450" y="2505743"/>
            <a:ext cx="5140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8620" algn="l"/>
              </a:tabLst>
            </a:pPr>
            <a:r>
              <a:rPr sz="1200" spc="-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2)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	some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labels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may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need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be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adapted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match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reference.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48186" y="1146660"/>
            <a:ext cx="2216785" cy="3278504"/>
            <a:chOff x="548186" y="1146660"/>
            <a:chExt cx="2216785" cy="3278504"/>
          </a:xfrm>
        </p:grpSpPr>
        <p:sp>
          <p:nvSpPr>
            <p:cNvPr id="9" name="object 9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422525" y="4012292"/>
              <a:ext cx="342178" cy="4126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798" y="2099370"/>
              <a:ext cx="696676" cy="326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798" y="2512894"/>
              <a:ext cx="696676" cy="326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94638" y="2795734"/>
            <a:ext cx="130429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 panose="020B0604020202090204"/>
                <a:cs typeface="Arial" panose="020B0604020202090204"/>
              </a:rPr>
              <a:t>Field</a:t>
            </a:r>
            <a:r>
              <a:rPr sz="1400" spc="55" dirty="0">
                <a:latin typeface="Arial" panose="020B0604020202090204"/>
                <a:cs typeface="Arial" panose="020B0604020202090204"/>
              </a:rPr>
              <a:t> view</a:t>
            </a:r>
            <a:r>
              <a:rPr sz="1400" spc="60" dirty="0"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latin typeface="Arial" panose="020B0604020202090204"/>
                <a:cs typeface="Arial" panose="020B0604020202090204"/>
              </a:rPr>
              <a:t>attrs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1400" dirty="0">
                <a:latin typeface="Arial" panose="020B0604020202090204"/>
                <a:cs typeface="Arial" panose="020B0604020202090204"/>
              </a:rPr>
              <a:t>List</a:t>
            </a:r>
            <a:r>
              <a:rPr sz="1400" spc="155" dirty="0">
                <a:latin typeface="Arial" panose="020B0604020202090204"/>
                <a:cs typeface="Arial" panose="020B0604020202090204"/>
              </a:rPr>
              <a:t> </a:t>
            </a:r>
            <a:r>
              <a:rPr sz="1400" spc="35" dirty="0">
                <a:latin typeface="Arial" panose="020B0604020202090204"/>
                <a:cs typeface="Arial" panose="020B0604020202090204"/>
              </a:rPr>
              <a:t>view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48186" y="1146660"/>
            <a:ext cx="1952625" cy="3354070"/>
            <a:chOff x="548186" y="1146660"/>
            <a:chExt cx="1952625" cy="335407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798" y="2926419"/>
              <a:ext cx="1306272" cy="3269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2973" y="1977095"/>
              <a:ext cx="1199515" cy="33020"/>
            </a:xfrm>
            <a:custGeom>
              <a:avLst/>
              <a:gdLst/>
              <a:ahLst/>
              <a:cxnLst/>
              <a:rect l="l" t="t" r="r" b="b"/>
              <a:pathLst>
                <a:path w="1199514" h="33019">
                  <a:moveTo>
                    <a:pt x="1199397" y="0"/>
                  </a:moveTo>
                  <a:lnTo>
                    <a:pt x="0" y="326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2948" y="1151422"/>
              <a:ext cx="1943100" cy="3344545"/>
            </a:xfrm>
            <a:custGeom>
              <a:avLst/>
              <a:gdLst/>
              <a:ahLst/>
              <a:cxnLst/>
              <a:rect l="l" t="t" r="r" b="b"/>
              <a:pathLst>
                <a:path w="1943100" h="3344545">
                  <a:moveTo>
                    <a:pt x="1830591" y="3344393"/>
                  </a:moveTo>
                  <a:lnTo>
                    <a:pt x="112504" y="3344393"/>
                  </a:lnTo>
                  <a:lnTo>
                    <a:pt x="68712" y="3335551"/>
                  </a:lnTo>
                  <a:lnTo>
                    <a:pt x="32951" y="3311440"/>
                  </a:lnTo>
                  <a:lnTo>
                    <a:pt x="8841" y="3275680"/>
                  </a:lnTo>
                  <a:lnTo>
                    <a:pt x="0" y="3231893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3231893"/>
                  </a:lnTo>
                  <a:lnTo>
                    <a:pt x="1934254" y="3275680"/>
                  </a:lnTo>
                  <a:lnTo>
                    <a:pt x="1910144" y="3311440"/>
                  </a:lnTo>
                  <a:lnTo>
                    <a:pt x="1874383" y="3335551"/>
                  </a:lnTo>
                  <a:lnTo>
                    <a:pt x="1830591" y="33443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52948" y="1151422"/>
              <a:ext cx="1943100" cy="3344545"/>
            </a:xfrm>
            <a:custGeom>
              <a:avLst/>
              <a:gdLst/>
              <a:ahLst/>
              <a:cxnLst/>
              <a:rect l="l" t="t" r="r" b="b"/>
              <a:pathLst>
                <a:path w="1943100" h="3344545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3231893"/>
                  </a:lnTo>
                  <a:lnTo>
                    <a:pt x="1934254" y="3275680"/>
                  </a:lnTo>
                  <a:lnTo>
                    <a:pt x="1910144" y="3311440"/>
                  </a:lnTo>
                  <a:lnTo>
                    <a:pt x="1874383" y="3335551"/>
                  </a:lnTo>
                  <a:lnTo>
                    <a:pt x="1830591" y="3344393"/>
                  </a:lnTo>
                  <a:lnTo>
                    <a:pt x="112504" y="3344393"/>
                  </a:lnTo>
                  <a:lnTo>
                    <a:pt x="68712" y="3335551"/>
                  </a:lnTo>
                  <a:lnTo>
                    <a:pt x="32951" y="3311440"/>
                  </a:lnTo>
                  <a:lnTo>
                    <a:pt x="8841" y="3275680"/>
                  </a:lnTo>
                  <a:lnTo>
                    <a:pt x="0" y="3231893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688918" y="4609020"/>
            <a:ext cx="5891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Help:</a:t>
            </a:r>
            <a:r>
              <a:rPr sz="1200" spc="-2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We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start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using</a:t>
            </a:r>
            <a:r>
              <a:rPr sz="1200" spc="29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-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u</a:t>
            </a:r>
            <a:r>
              <a:rPr sz="1200" spc="-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1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"module_name"</a:t>
            </a:r>
            <a:r>
              <a:rPr sz="1200" b="1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1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--</a:t>
            </a:r>
            <a:r>
              <a:rPr sz="1200" b="1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dev</a:t>
            </a:r>
            <a:r>
              <a:rPr sz="1200" b="1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xml</a:t>
            </a:r>
            <a:r>
              <a:rPr sz="1200" b="1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command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-2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restart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module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36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sp>
        <p:nvSpPr>
          <p:cNvPr id="37" name="object 7"/>
          <p:cNvSpPr txBox="1">
            <a:spLocks noGrp="1"/>
          </p:cNvSpPr>
          <p:nvPr>
            <p:ph type="title"/>
          </p:nvPr>
        </p:nvSpPr>
        <p:spPr>
          <a:xfrm>
            <a:off x="626110" y="180975"/>
            <a:ext cx="260286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sp>
        <p:nvSpPr>
          <p:cNvPr id="33" name="object 6"/>
          <p:cNvSpPr txBox="1"/>
          <p:nvPr/>
        </p:nvSpPr>
        <p:spPr>
          <a:xfrm>
            <a:off x="603250" y="1298575"/>
            <a:ext cx="1819275" cy="1782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3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0" dirty="0">
                <a:latin typeface="Verdana" panose="020B0804030504040204" charset="0"/>
                <a:cs typeface="Verdana" panose="020B0804030504040204" charset="0"/>
              </a:rPr>
              <a:t>Access</a:t>
            </a:r>
            <a:r>
              <a:rPr sz="1400" b="0" spc="-80" dirty="0">
                <a:latin typeface="Verdana" panose="020B0804030504040204" charset="0"/>
                <a:cs typeface="Verdana" panose="020B0804030504040204" charset="0"/>
              </a:rPr>
              <a:t> </a:t>
            </a:r>
            <a:r>
              <a:rPr sz="1400" b="0" spc="-10" dirty="0">
                <a:latin typeface="Verdana" panose="020B0804030504040204" charset="0"/>
                <a:cs typeface="Verdana" panose="020B0804030504040204" charset="0"/>
              </a:rPr>
              <a:t>rights</a:t>
            </a:r>
            <a:endParaRPr sz="1400" b="0" spc="-10" dirty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 spc="-10" dirty="0">
                <a:latin typeface="Verdana" panose="020B0804030504040204" charset="0"/>
                <a:cs typeface="Verdana" panose="020B0804030504040204" charset="0"/>
              </a:rPr>
              <a:t>Fields view attrs</a:t>
            </a:r>
            <a:endParaRPr sz="1400" b="0" spc="-10" dirty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" sz="1400" b="1">
                <a:latin typeface="Verdana Bold" panose="020B0804030504040204" charset="0"/>
                <a:cs typeface="Verdana Bold" panose="020B0804030504040204" charset="0"/>
              </a:rPr>
              <a:t>List View</a:t>
            </a:r>
            <a:endParaRPr lang="en-US" altLang="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81944" y="4149266"/>
            <a:ext cx="6414770" cy="645160"/>
            <a:chOff x="2581944" y="4149266"/>
            <a:chExt cx="6414770" cy="6451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81944" y="4149266"/>
              <a:ext cx="6414587" cy="644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58144" y="4206416"/>
              <a:ext cx="6262370" cy="492759"/>
            </a:xfrm>
            <a:custGeom>
              <a:avLst/>
              <a:gdLst/>
              <a:ahLst/>
              <a:cxnLst/>
              <a:rect l="l" t="t" r="r" b="b"/>
              <a:pathLst>
                <a:path w="6262370" h="492760">
                  <a:moveTo>
                    <a:pt x="6180087" y="492599"/>
                  </a:moveTo>
                  <a:lnTo>
                    <a:pt x="82099" y="492599"/>
                  </a:lnTo>
                  <a:lnTo>
                    <a:pt x="50139" y="486148"/>
                  </a:lnTo>
                  <a:lnTo>
                    <a:pt x="24043" y="468555"/>
                  </a:lnTo>
                  <a:lnTo>
                    <a:pt x="6450" y="442459"/>
                  </a:lnTo>
                  <a:lnTo>
                    <a:pt x="0" y="410499"/>
                  </a:lnTo>
                  <a:lnTo>
                    <a:pt x="0" y="82099"/>
                  </a:lnTo>
                  <a:lnTo>
                    <a:pt x="6450" y="50139"/>
                  </a:lnTo>
                  <a:lnTo>
                    <a:pt x="24043" y="24043"/>
                  </a:lnTo>
                  <a:lnTo>
                    <a:pt x="50139" y="6450"/>
                  </a:lnTo>
                  <a:lnTo>
                    <a:pt x="82099" y="0"/>
                  </a:lnTo>
                  <a:lnTo>
                    <a:pt x="6180087" y="0"/>
                  </a:lnTo>
                  <a:lnTo>
                    <a:pt x="6225632" y="13795"/>
                  </a:lnTo>
                  <a:lnTo>
                    <a:pt x="6255937" y="50684"/>
                  </a:lnTo>
                  <a:lnTo>
                    <a:pt x="6262187" y="82099"/>
                  </a:lnTo>
                  <a:lnTo>
                    <a:pt x="6262187" y="410499"/>
                  </a:lnTo>
                  <a:lnTo>
                    <a:pt x="6255736" y="442459"/>
                  </a:lnTo>
                  <a:lnTo>
                    <a:pt x="6238143" y="468555"/>
                  </a:lnTo>
                  <a:lnTo>
                    <a:pt x="6212047" y="486148"/>
                  </a:lnTo>
                  <a:lnTo>
                    <a:pt x="6180087" y="4925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58144" y="4206416"/>
              <a:ext cx="6262370" cy="492759"/>
            </a:xfrm>
            <a:custGeom>
              <a:avLst/>
              <a:gdLst/>
              <a:ahLst/>
              <a:cxnLst/>
              <a:rect l="l" t="t" r="r" b="b"/>
              <a:pathLst>
                <a:path w="6262370" h="492760">
                  <a:moveTo>
                    <a:pt x="0" y="82099"/>
                  </a:moveTo>
                  <a:lnTo>
                    <a:pt x="6450" y="50139"/>
                  </a:lnTo>
                  <a:lnTo>
                    <a:pt x="24043" y="24043"/>
                  </a:lnTo>
                  <a:lnTo>
                    <a:pt x="50139" y="6450"/>
                  </a:lnTo>
                  <a:lnTo>
                    <a:pt x="82099" y="0"/>
                  </a:lnTo>
                  <a:lnTo>
                    <a:pt x="6180087" y="0"/>
                  </a:lnTo>
                  <a:lnTo>
                    <a:pt x="6225632" y="13795"/>
                  </a:lnTo>
                  <a:lnTo>
                    <a:pt x="6255937" y="50684"/>
                  </a:lnTo>
                  <a:lnTo>
                    <a:pt x="6262187" y="82099"/>
                  </a:lnTo>
                  <a:lnTo>
                    <a:pt x="6262187" y="410499"/>
                  </a:lnTo>
                  <a:lnTo>
                    <a:pt x="6255736" y="442459"/>
                  </a:lnTo>
                  <a:lnTo>
                    <a:pt x="6238143" y="468555"/>
                  </a:lnTo>
                  <a:lnTo>
                    <a:pt x="6212047" y="486148"/>
                  </a:lnTo>
                  <a:lnTo>
                    <a:pt x="6180087" y="492599"/>
                  </a:lnTo>
                  <a:lnTo>
                    <a:pt x="82099" y="492599"/>
                  </a:lnTo>
                  <a:lnTo>
                    <a:pt x="50139" y="486148"/>
                  </a:lnTo>
                  <a:lnTo>
                    <a:pt x="24043" y="468555"/>
                  </a:lnTo>
                  <a:lnTo>
                    <a:pt x="6450" y="442459"/>
                  </a:lnTo>
                  <a:lnTo>
                    <a:pt x="0" y="410499"/>
                  </a:lnTo>
                  <a:lnTo>
                    <a:pt x="0" y="8209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910745" y="4274357"/>
            <a:ext cx="58159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FF9900"/>
                </a:solidFill>
                <a:latin typeface="Courier New" panose="02070409020205090404"/>
                <a:cs typeface="Courier New" panose="02070409020205090404"/>
              </a:rPr>
              <a:t>id</a:t>
            </a:r>
            <a:r>
              <a:rPr sz="1000" b="1" spc="-10" dirty="0">
                <a:solidFill>
                  <a:srgbClr val="E2E2E2"/>
                </a:solidFill>
                <a:latin typeface="Courier New" panose="02070409020205090404"/>
                <a:cs typeface="Courier New" panose="02070409020205090404"/>
              </a:rPr>
              <a:t>,</a:t>
            </a:r>
            <a:r>
              <a:rPr sz="1000" b="1" spc="-10" dirty="0">
                <a:solidFill>
                  <a:srgbClr val="ED5456"/>
                </a:solidFill>
                <a:latin typeface="Courier New" panose="02070409020205090404"/>
                <a:cs typeface="Courier New" panose="02070409020205090404"/>
              </a:rPr>
              <a:t>name</a:t>
            </a:r>
            <a:r>
              <a:rPr sz="1000" b="1" spc="-10" dirty="0">
                <a:solidFill>
                  <a:srgbClr val="E2E2E2"/>
                </a:solidFill>
                <a:latin typeface="Courier New" panose="02070409020205090404"/>
                <a:cs typeface="Courier New" panose="02070409020205090404"/>
              </a:rPr>
              <a:t>,</a:t>
            </a:r>
            <a:r>
              <a:rPr sz="1000" b="1" spc="-10" dirty="0">
                <a:solidFill>
                  <a:srgbClr val="C691D6"/>
                </a:solidFill>
                <a:latin typeface="Courier New" panose="02070409020205090404"/>
                <a:cs typeface="Courier New" panose="02070409020205090404"/>
              </a:rPr>
              <a:t>model_id:id</a:t>
            </a:r>
            <a:r>
              <a:rPr sz="1000" b="1" spc="-10" dirty="0">
                <a:solidFill>
                  <a:srgbClr val="E2E2E2"/>
                </a:solidFill>
                <a:latin typeface="Courier New" panose="02070409020205090404"/>
                <a:cs typeface="Courier New" panose="02070409020205090404"/>
              </a:rPr>
              <a:t>,</a:t>
            </a:r>
            <a:r>
              <a:rPr sz="1000" b="1" spc="-10" dirty="0">
                <a:solidFill>
                  <a:srgbClr val="24CAC8"/>
                </a:solidFill>
                <a:latin typeface="Courier New" panose="02070409020205090404"/>
                <a:cs typeface="Courier New" panose="02070409020205090404"/>
              </a:rPr>
              <a:t>group_id:id</a:t>
            </a:r>
            <a:r>
              <a:rPr sz="1000" b="1" spc="-10" dirty="0">
                <a:solidFill>
                  <a:srgbClr val="E2E2E2"/>
                </a:solidFill>
                <a:latin typeface="Courier New" panose="02070409020205090404"/>
                <a:cs typeface="Courier New" panose="02070409020205090404"/>
              </a:rPr>
              <a:t>,</a:t>
            </a:r>
            <a:r>
              <a:rPr sz="1000" b="1" spc="-10" dirty="0">
                <a:solidFill>
                  <a:srgbClr val="E6B8AE"/>
                </a:solidFill>
                <a:latin typeface="Courier New" panose="02070409020205090404"/>
                <a:cs typeface="Courier New" panose="02070409020205090404"/>
              </a:rPr>
              <a:t>perm_read</a:t>
            </a:r>
            <a:r>
              <a:rPr sz="1000" b="1" spc="-10" dirty="0">
                <a:solidFill>
                  <a:srgbClr val="E2E2E2"/>
                </a:solidFill>
                <a:latin typeface="Courier New" panose="02070409020205090404"/>
                <a:cs typeface="Courier New" panose="02070409020205090404"/>
              </a:rPr>
              <a:t>,</a:t>
            </a:r>
            <a:r>
              <a:rPr sz="1000" b="1" spc="-10" dirty="0">
                <a:solidFill>
                  <a:srgbClr val="69A84F"/>
                </a:solidFill>
                <a:latin typeface="Courier New" panose="02070409020205090404"/>
                <a:cs typeface="Courier New" panose="02070409020205090404"/>
              </a:rPr>
              <a:t>perm_write</a:t>
            </a:r>
            <a:r>
              <a:rPr sz="1000" b="1" spc="-10" dirty="0">
                <a:solidFill>
                  <a:srgbClr val="E2E2E2"/>
                </a:solidFill>
                <a:latin typeface="Courier New" panose="02070409020205090404"/>
                <a:cs typeface="Courier New" panose="02070409020205090404"/>
              </a:rPr>
              <a:t>,</a:t>
            </a:r>
            <a:r>
              <a:rPr sz="1000" b="1" spc="-10" dirty="0">
                <a:solidFill>
                  <a:srgbClr val="A7FBF9"/>
                </a:solidFill>
                <a:latin typeface="Courier New" panose="02070409020205090404"/>
                <a:cs typeface="Courier New" panose="02070409020205090404"/>
              </a:rPr>
              <a:t>perm_create</a:t>
            </a:r>
            <a:r>
              <a:rPr sz="1000" b="1" spc="-10" dirty="0">
                <a:solidFill>
                  <a:srgbClr val="E2E2E2"/>
                </a:solidFill>
                <a:latin typeface="Courier New" panose="02070409020205090404"/>
                <a:cs typeface="Courier New" panose="02070409020205090404"/>
              </a:rPr>
              <a:t>,</a:t>
            </a:r>
            <a:r>
              <a:rPr sz="1000" b="1" spc="-10" dirty="0">
                <a:solidFill>
                  <a:srgbClr val="FFF2CC"/>
                </a:solidFill>
                <a:latin typeface="Courier New" panose="02070409020205090404"/>
                <a:cs typeface="Courier New" panose="02070409020205090404"/>
              </a:rPr>
              <a:t>perm_unlink </a:t>
            </a:r>
            <a:r>
              <a:rPr sz="1000" b="1" spc="-10" dirty="0">
                <a:solidFill>
                  <a:srgbClr val="FF9900"/>
                </a:solidFill>
                <a:latin typeface="Courier New" panose="02070409020205090404"/>
                <a:cs typeface="Courier New" panose="02070409020205090404"/>
              </a:rPr>
              <a:t>access_test_model</a:t>
            </a:r>
            <a:r>
              <a:rPr sz="1000" b="1" spc="-10" dirty="0">
                <a:solidFill>
                  <a:srgbClr val="E2E2E2"/>
                </a:solidFill>
                <a:latin typeface="Courier New" panose="02070409020205090404"/>
                <a:cs typeface="Courier New" panose="02070409020205090404"/>
              </a:rPr>
              <a:t>,</a:t>
            </a:r>
            <a:r>
              <a:rPr sz="1000" b="1" spc="-10" dirty="0">
                <a:solidFill>
                  <a:srgbClr val="ED5456"/>
                </a:solidFill>
                <a:latin typeface="Courier New" panose="02070409020205090404"/>
                <a:cs typeface="Courier New" panose="02070409020205090404"/>
              </a:rPr>
              <a:t>access_test_model</a:t>
            </a:r>
            <a:r>
              <a:rPr sz="1000" b="1" spc="-10" dirty="0">
                <a:solidFill>
                  <a:srgbClr val="E2E2E2"/>
                </a:solidFill>
                <a:latin typeface="Courier New" panose="02070409020205090404"/>
                <a:cs typeface="Courier New" panose="02070409020205090404"/>
              </a:rPr>
              <a:t>,</a:t>
            </a:r>
            <a:r>
              <a:rPr sz="1000" b="1" spc="-10" dirty="0">
                <a:solidFill>
                  <a:srgbClr val="C691D6"/>
                </a:solidFill>
                <a:latin typeface="Courier New" panose="02070409020205090404"/>
                <a:cs typeface="Courier New" panose="02070409020205090404"/>
              </a:rPr>
              <a:t>model_test_model</a:t>
            </a:r>
            <a:r>
              <a:rPr sz="1000" b="1" spc="-10" dirty="0">
                <a:solidFill>
                  <a:srgbClr val="E2E2E2"/>
                </a:solidFill>
                <a:latin typeface="Courier New" panose="02070409020205090404"/>
                <a:cs typeface="Courier New" panose="02070409020205090404"/>
              </a:rPr>
              <a:t>,</a:t>
            </a:r>
            <a:r>
              <a:rPr sz="1000" b="1" spc="-10" dirty="0">
                <a:solidFill>
                  <a:srgbClr val="24CAC8"/>
                </a:solidFill>
                <a:latin typeface="Courier New" panose="02070409020205090404"/>
                <a:cs typeface="Courier New" panose="02070409020205090404"/>
              </a:rPr>
              <a:t>base.group_user</a:t>
            </a:r>
            <a:r>
              <a:rPr sz="1000" b="1" spc="-10" dirty="0">
                <a:solidFill>
                  <a:srgbClr val="E2E2E2"/>
                </a:solidFill>
                <a:latin typeface="Courier New" panose="02070409020205090404"/>
                <a:cs typeface="Courier New" panose="02070409020205090404"/>
              </a:rPr>
              <a:t>,</a:t>
            </a:r>
            <a:r>
              <a:rPr sz="1000" b="1" spc="-10" dirty="0">
                <a:solidFill>
                  <a:srgbClr val="E6B8AE"/>
                </a:solidFill>
                <a:latin typeface="Courier New" panose="02070409020205090404"/>
                <a:cs typeface="Courier New" panose="02070409020205090404"/>
              </a:rPr>
              <a:t>1</a:t>
            </a:r>
            <a:r>
              <a:rPr sz="1000" b="1" spc="-10" dirty="0">
                <a:solidFill>
                  <a:srgbClr val="E2E2E2"/>
                </a:solidFill>
                <a:latin typeface="Courier New" panose="02070409020205090404"/>
                <a:cs typeface="Courier New" panose="02070409020205090404"/>
              </a:rPr>
              <a:t>,</a:t>
            </a:r>
            <a:r>
              <a:rPr sz="1000" b="1" spc="-10" dirty="0">
                <a:solidFill>
                  <a:srgbClr val="69A84F"/>
                </a:solidFill>
                <a:latin typeface="Courier New" panose="02070409020205090404"/>
                <a:cs typeface="Courier New" panose="02070409020205090404"/>
              </a:rPr>
              <a:t>0</a:t>
            </a:r>
            <a:r>
              <a:rPr sz="1000" b="1" spc="-10" dirty="0">
                <a:solidFill>
                  <a:srgbClr val="E2E2E2"/>
                </a:solidFill>
                <a:latin typeface="Courier New" panose="02070409020205090404"/>
                <a:cs typeface="Courier New" panose="02070409020205090404"/>
              </a:rPr>
              <a:t>,</a:t>
            </a:r>
            <a:r>
              <a:rPr sz="1000" b="1" spc="-10" dirty="0">
                <a:solidFill>
                  <a:srgbClr val="A7FBF9"/>
                </a:solidFill>
                <a:latin typeface="Courier New" panose="02070409020205090404"/>
                <a:cs typeface="Courier New" panose="02070409020205090404"/>
              </a:rPr>
              <a:t>0</a:t>
            </a:r>
            <a:r>
              <a:rPr sz="1000" b="1" spc="-10" dirty="0">
                <a:solidFill>
                  <a:srgbClr val="E2E2E2"/>
                </a:solidFill>
                <a:latin typeface="Courier New" panose="02070409020205090404"/>
                <a:cs typeface="Courier New" panose="02070409020205090404"/>
              </a:rPr>
              <a:t>,</a:t>
            </a:r>
            <a:r>
              <a:rPr sz="1000" b="1" spc="-10" dirty="0">
                <a:solidFill>
                  <a:srgbClr val="FFF2CC"/>
                </a:solidFill>
                <a:latin typeface="Courier New" panose="02070409020205090404"/>
                <a:cs typeface="Courier New" panose="02070409020205090404"/>
              </a:rPr>
              <a:t>0</a:t>
            </a:r>
            <a:endParaRPr sz="1000">
              <a:latin typeface="Courier New" panose="02070409020205090404"/>
              <a:cs typeface="Courier New" panose="020704090202050904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-19049" y="3581917"/>
            <a:ext cx="2763520" cy="1581150"/>
            <a:chOff x="-19049" y="3581917"/>
            <a:chExt cx="2763520" cy="15811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698" cy="14128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816379"/>
              <a:ext cx="2463977" cy="13413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70865" y="1293495"/>
            <a:ext cx="6944360" cy="2609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i="1" spc="-2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The</a:t>
            </a:r>
            <a:r>
              <a:rPr sz="1600" b="1" i="1" spc="-8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5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ir.model.access</a:t>
            </a:r>
            <a:r>
              <a:rPr sz="1600" b="1" i="1" spc="-5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20" dirty="0">
                <a:solidFill>
                  <a:srgbClr val="1AB6F9"/>
                </a:solidFill>
                <a:latin typeface="Arial Bold Italic" panose="020B0604020202090204" charset="0"/>
                <a:cs typeface="Arial Bold Italic" panose="020B0604020202090204" charset="0"/>
              </a:rPr>
              <a:t>CSV</a:t>
            </a:r>
            <a:r>
              <a:rPr sz="1600" b="1" i="1" spc="-60" dirty="0">
                <a:solidFill>
                  <a:srgbClr val="1AB6F9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3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file</a:t>
            </a:r>
            <a:r>
              <a:rPr sz="1600" b="1" i="1" spc="-7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4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for</a:t>
            </a:r>
            <a:r>
              <a:rPr sz="1600" b="1" i="1" spc="-7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3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is</a:t>
            </a:r>
            <a:r>
              <a:rPr sz="1600" b="1" i="1" spc="-7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3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used</a:t>
            </a:r>
            <a:r>
              <a:rPr sz="1600" b="1" i="1" spc="-7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3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to</a:t>
            </a:r>
            <a:r>
              <a:rPr sz="1600" b="1" i="1" spc="-7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3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create</a:t>
            </a:r>
            <a:r>
              <a:rPr sz="1600" b="1" i="1" spc="-6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80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security</a:t>
            </a:r>
            <a:r>
              <a:rPr sz="1600" b="1" i="1" spc="-50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 access</a:t>
            </a:r>
            <a:r>
              <a:rPr sz="1600" b="1" i="1" spc="-55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25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rules.</a:t>
            </a:r>
            <a:endParaRPr sz="1600" b="1" i="1">
              <a:latin typeface="Arial Bold Italic" panose="020B0604020202090204" charset="0"/>
              <a:cs typeface="Arial Bold Italic" panose="020B060402020209020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1048" y="1786420"/>
            <a:ext cx="231394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i="1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Contains</a:t>
            </a:r>
            <a:r>
              <a:rPr sz="12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i="1" spc="-5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following</a:t>
            </a:r>
            <a:r>
              <a:rPr sz="1200" i="1" spc="-5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columns: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325120" indent="-312420">
              <a:lnSpc>
                <a:spcPct val="100000"/>
              </a:lnSpc>
              <a:spcBef>
                <a:spcPts val="755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325120" algn="l"/>
              </a:tabLst>
            </a:pPr>
            <a:r>
              <a:rPr b="1" i="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id</a:t>
            </a:r>
            <a:r>
              <a:rPr b="1" i="0" spc="24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dirty="0"/>
              <a:t>-</a:t>
            </a:r>
            <a:r>
              <a:rPr spc="225" dirty="0"/>
              <a:t> </a:t>
            </a:r>
            <a:r>
              <a:rPr spc="-55" dirty="0">
                <a:solidFill>
                  <a:srgbClr val="0097A7"/>
                </a:solidFill>
                <a:hlinkClick r:id="rId9"/>
              </a:rPr>
              <a:t>external</a:t>
            </a:r>
            <a:r>
              <a:rPr spc="-80" dirty="0">
                <a:solidFill>
                  <a:srgbClr val="0097A7"/>
                </a:solidFill>
                <a:hlinkClick r:id="rId9"/>
              </a:rPr>
              <a:t> </a:t>
            </a:r>
            <a:r>
              <a:rPr spc="-40" dirty="0">
                <a:solidFill>
                  <a:srgbClr val="0097A7"/>
                </a:solidFill>
                <a:hlinkClick r:id="rId9"/>
              </a:rPr>
              <a:t>identifier</a:t>
            </a:r>
            <a:r>
              <a:rPr spc="-85" dirty="0">
                <a:solidFill>
                  <a:srgbClr val="0097A7"/>
                </a:solidFill>
              </a:rPr>
              <a:t> </a:t>
            </a:r>
            <a:r>
              <a:rPr spc="-40" dirty="0"/>
              <a:t>for</a:t>
            </a:r>
            <a:r>
              <a:rPr spc="-80" dirty="0"/>
              <a:t> </a:t>
            </a:r>
            <a:r>
              <a:rPr spc="-35" dirty="0"/>
              <a:t>the</a:t>
            </a:r>
            <a:r>
              <a:rPr spc="-80" dirty="0"/>
              <a:t> </a:t>
            </a:r>
            <a:r>
              <a:rPr spc="-10" dirty="0"/>
              <a:t>access</a:t>
            </a:r>
            <a:r>
              <a:rPr spc="-80" dirty="0"/>
              <a:t> </a:t>
            </a:r>
            <a:r>
              <a:rPr spc="-10" dirty="0"/>
              <a:t>rule.</a:t>
            </a:r>
            <a:endParaRPr spc="-10" dirty="0"/>
          </a:p>
          <a:p>
            <a:pPr marL="325120" indent="-312420">
              <a:lnSpc>
                <a:spcPct val="100000"/>
              </a:lnSpc>
              <a:spcBef>
                <a:spcPts val="660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325120" algn="l"/>
              </a:tabLst>
            </a:pPr>
            <a:r>
              <a:rPr b="1" i="0" spc="-7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name</a:t>
            </a:r>
            <a:r>
              <a:rPr b="1" i="0" spc="17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dirty="0"/>
              <a:t>-</a:t>
            </a:r>
            <a:r>
              <a:rPr spc="190" dirty="0"/>
              <a:t> </a:t>
            </a:r>
            <a:r>
              <a:rPr spc="-70" dirty="0"/>
              <a:t>name</a:t>
            </a:r>
            <a:r>
              <a:rPr spc="-80" dirty="0"/>
              <a:t> </a:t>
            </a:r>
            <a:r>
              <a:rPr dirty="0"/>
              <a:t>of</a:t>
            </a:r>
            <a:r>
              <a:rPr spc="-95" dirty="0"/>
              <a:t> </a:t>
            </a:r>
            <a:r>
              <a:rPr spc="-35" dirty="0"/>
              <a:t>the</a:t>
            </a:r>
            <a:r>
              <a:rPr spc="-80" dirty="0"/>
              <a:t> </a:t>
            </a:r>
            <a:r>
              <a:rPr spc="-10" dirty="0"/>
              <a:t>access</a:t>
            </a:r>
            <a:r>
              <a:rPr spc="-85" dirty="0"/>
              <a:t> </a:t>
            </a:r>
            <a:r>
              <a:rPr spc="-10" dirty="0"/>
              <a:t>rule.</a:t>
            </a:r>
            <a:endParaRPr spc="-10" dirty="0"/>
          </a:p>
          <a:p>
            <a:pPr marL="325120" indent="-312420">
              <a:lnSpc>
                <a:spcPct val="100000"/>
              </a:lnSpc>
              <a:spcBef>
                <a:spcPts val="660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325120" algn="l"/>
              </a:tabLst>
            </a:pPr>
            <a:r>
              <a:rPr b="1" i="0" spc="-9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model_id:id</a:t>
            </a:r>
            <a:r>
              <a:rPr b="1" i="0" spc="23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dirty="0"/>
              <a:t>-</a:t>
            </a:r>
            <a:r>
              <a:rPr spc="225" dirty="0"/>
              <a:t> </a:t>
            </a:r>
            <a:r>
              <a:rPr spc="-120" dirty="0"/>
              <a:t>ID</a:t>
            </a:r>
            <a:r>
              <a:rPr spc="-75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spc="-35" dirty="0"/>
              <a:t>the</a:t>
            </a:r>
            <a:r>
              <a:rPr spc="-80" dirty="0"/>
              <a:t> </a:t>
            </a:r>
            <a:r>
              <a:rPr spc="-50" dirty="0"/>
              <a:t>model</a:t>
            </a:r>
            <a:r>
              <a:rPr spc="-80" dirty="0"/>
              <a:t> </a:t>
            </a:r>
            <a:r>
              <a:rPr spc="-50" dirty="0"/>
              <a:t>that</a:t>
            </a:r>
            <a:r>
              <a:rPr spc="-75" dirty="0"/>
              <a:t> </a:t>
            </a:r>
            <a:r>
              <a:rPr spc="-35" dirty="0"/>
              <a:t>the</a:t>
            </a:r>
            <a:r>
              <a:rPr spc="-80" dirty="0"/>
              <a:t> </a:t>
            </a:r>
            <a:r>
              <a:rPr spc="-10" dirty="0"/>
              <a:t>access</a:t>
            </a:r>
            <a:r>
              <a:rPr spc="-80" dirty="0"/>
              <a:t> </a:t>
            </a:r>
            <a:r>
              <a:rPr spc="-55" dirty="0"/>
              <a:t>rule</a:t>
            </a:r>
            <a:r>
              <a:rPr spc="-80" dirty="0"/>
              <a:t> </a:t>
            </a:r>
            <a:r>
              <a:rPr spc="-35" dirty="0"/>
              <a:t>applies</a:t>
            </a:r>
            <a:r>
              <a:rPr spc="-80" dirty="0"/>
              <a:t> </a:t>
            </a:r>
            <a:r>
              <a:rPr spc="-25" dirty="0"/>
              <a:t>to.</a:t>
            </a:r>
            <a:endParaRPr spc="-25" dirty="0"/>
          </a:p>
          <a:p>
            <a:pPr marL="325120" indent="-312420">
              <a:lnSpc>
                <a:spcPct val="100000"/>
              </a:lnSpc>
              <a:spcBef>
                <a:spcPts val="660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325120" algn="l"/>
              </a:tabLst>
            </a:pPr>
            <a:r>
              <a:rPr b="1" i="0" spc="-9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group_id:id</a:t>
            </a:r>
            <a:r>
              <a:rPr b="1" i="0" spc="229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dirty="0"/>
              <a:t>-</a:t>
            </a:r>
            <a:r>
              <a:rPr spc="220" dirty="0"/>
              <a:t> </a:t>
            </a:r>
            <a:r>
              <a:rPr spc="-120" dirty="0"/>
              <a:t>ID</a:t>
            </a:r>
            <a:r>
              <a:rPr spc="-8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spc="-35" dirty="0"/>
              <a:t>the</a:t>
            </a:r>
            <a:r>
              <a:rPr spc="-80" dirty="0"/>
              <a:t> </a:t>
            </a:r>
            <a:r>
              <a:rPr spc="-50" dirty="0"/>
              <a:t>group</a:t>
            </a:r>
            <a:r>
              <a:rPr spc="-80" dirty="0"/>
              <a:t> </a:t>
            </a:r>
            <a:r>
              <a:rPr spc="-50" dirty="0"/>
              <a:t>that</a:t>
            </a:r>
            <a:r>
              <a:rPr spc="-80" dirty="0"/>
              <a:t> </a:t>
            </a:r>
            <a:r>
              <a:rPr spc="-35" dirty="0"/>
              <a:t>the</a:t>
            </a:r>
            <a:r>
              <a:rPr spc="-80" dirty="0"/>
              <a:t> </a:t>
            </a:r>
            <a:r>
              <a:rPr spc="-10" dirty="0"/>
              <a:t>access</a:t>
            </a:r>
            <a:r>
              <a:rPr spc="-80" dirty="0"/>
              <a:t> </a:t>
            </a:r>
            <a:r>
              <a:rPr spc="-55" dirty="0"/>
              <a:t>rule</a:t>
            </a:r>
            <a:r>
              <a:rPr spc="-80" dirty="0"/>
              <a:t> </a:t>
            </a:r>
            <a:r>
              <a:rPr spc="-35" dirty="0"/>
              <a:t>applies</a:t>
            </a:r>
            <a:r>
              <a:rPr spc="-80" dirty="0"/>
              <a:t> </a:t>
            </a:r>
            <a:r>
              <a:rPr spc="-25" dirty="0"/>
              <a:t>to.</a:t>
            </a:r>
            <a:endParaRPr spc="-25" dirty="0"/>
          </a:p>
          <a:p>
            <a:pPr marL="325120" indent="-312420">
              <a:lnSpc>
                <a:spcPct val="100000"/>
              </a:lnSpc>
              <a:spcBef>
                <a:spcPts val="660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325120" algn="l"/>
              </a:tabLst>
            </a:pPr>
            <a:r>
              <a:rPr b="1" i="0" spc="-10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perm_read</a:t>
            </a:r>
            <a:r>
              <a:rPr b="1" i="0" spc="21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dirty="0"/>
              <a:t>-</a:t>
            </a:r>
            <a:r>
              <a:rPr spc="215" dirty="0"/>
              <a:t> </a:t>
            </a:r>
            <a:r>
              <a:rPr spc="-40" dirty="0"/>
              <a:t>read</a:t>
            </a:r>
            <a:r>
              <a:rPr spc="-80" dirty="0"/>
              <a:t> </a:t>
            </a:r>
            <a:r>
              <a:rPr spc="-45" dirty="0"/>
              <a:t>permission</a:t>
            </a:r>
            <a:r>
              <a:rPr spc="-80" dirty="0"/>
              <a:t> </a:t>
            </a:r>
            <a:r>
              <a:rPr spc="-40" dirty="0"/>
              <a:t>for</a:t>
            </a:r>
            <a:r>
              <a:rPr spc="-80" dirty="0"/>
              <a:t> </a:t>
            </a:r>
            <a:r>
              <a:rPr spc="-35" dirty="0"/>
              <a:t>the</a:t>
            </a:r>
            <a:r>
              <a:rPr spc="-80" dirty="0"/>
              <a:t> </a:t>
            </a:r>
            <a:r>
              <a:rPr spc="-10" dirty="0"/>
              <a:t>access</a:t>
            </a:r>
            <a:r>
              <a:rPr spc="-85" dirty="0"/>
              <a:t> </a:t>
            </a:r>
            <a:r>
              <a:rPr spc="-20" dirty="0"/>
              <a:t>rule.</a:t>
            </a:r>
            <a:endParaRPr spc="-20" dirty="0"/>
          </a:p>
          <a:p>
            <a:pPr marL="325120" indent="-312420">
              <a:lnSpc>
                <a:spcPct val="100000"/>
              </a:lnSpc>
              <a:spcBef>
                <a:spcPts val="660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325120" algn="l"/>
              </a:tabLst>
            </a:pPr>
            <a:r>
              <a:rPr b="1" i="0" spc="-11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perm_write</a:t>
            </a:r>
            <a:r>
              <a:rPr b="1" i="0" spc="229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dirty="0"/>
              <a:t>-</a:t>
            </a:r>
            <a:r>
              <a:rPr spc="225" dirty="0"/>
              <a:t> </a:t>
            </a:r>
            <a:r>
              <a:rPr spc="-45" dirty="0"/>
              <a:t>write</a:t>
            </a:r>
            <a:r>
              <a:rPr spc="-80" dirty="0"/>
              <a:t> </a:t>
            </a:r>
            <a:r>
              <a:rPr spc="-45" dirty="0"/>
              <a:t>permission</a:t>
            </a:r>
            <a:r>
              <a:rPr spc="-80" dirty="0"/>
              <a:t> </a:t>
            </a:r>
            <a:r>
              <a:rPr spc="-40" dirty="0"/>
              <a:t>for</a:t>
            </a:r>
            <a:r>
              <a:rPr spc="-80" dirty="0"/>
              <a:t> </a:t>
            </a:r>
            <a:r>
              <a:rPr spc="-35" dirty="0"/>
              <a:t>the</a:t>
            </a:r>
            <a:r>
              <a:rPr spc="-80" dirty="0"/>
              <a:t> </a:t>
            </a:r>
            <a:r>
              <a:rPr spc="-10" dirty="0"/>
              <a:t>access</a:t>
            </a:r>
            <a:r>
              <a:rPr spc="-80" dirty="0"/>
              <a:t> </a:t>
            </a:r>
            <a:r>
              <a:rPr spc="-20" dirty="0"/>
              <a:t>rule.</a:t>
            </a:r>
            <a:endParaRPr spc="-20" dirty="0"/>
          </a:p>
          <a:p>
            <a:pPr marL="325120" indent="-312420">
              <a:lnSpc>
                <a:spcPct val="100000"/>
              </a:lnSpc>
              <a:spcBef>
                <a:spcPts val="660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325120" algn="l"/>
              </a:tabLst>
            </a:pPr>
            <a:r>
              <a:rPr b="1" i="0" spc="-9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perm_create</a:t>
            </a:r>
            <a:r>
              <a:rPr b="1" i="0" spc="22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dirty="0"/>
              <a:t>-</a:t>
            </a:r>
            <a:r>
              <a:rPr spc="220" dirty="0"/>
              <a:t> </a:t>
            </a:r>
            <a:r>
              <a:rPr spc="-35" dirty="0"/>
              <a:t>create</a:t>
            </a:r>
            <a:r>
              <a:rPr spc="-80" dirty="0"/>
              <a:t> </a:t>
            </a:r>
            <a:r>
              <a:rPr spc="-45" dirty="0"/>
              <a:t>permission</a:t>
            </a:r>
            <a:r>
              <a:rPr spc="-80" dirty="0"/>
              <a:t> </a:t>
            </a:r>
            <a:r>
              <a:rPr spc="-40" dirty="0"/>
              <a:t>for</a:t>
            </a:r>
            <a:r>
              <a:rPr spc="-80" dirty="0"/>
              <a:t> </a:t>
            </a:r>
            <a:r>
              <a:rPr spc="-35" dirty="0"/>
              <a:t>the</a:t>
            </a:r>
            <a:r>
              <a:rPr spc="-80" dirty="0"/>
              <a:t> </a:t>
            </a:r>
            <a:r>
              <a:rPr spc="-10" dirty="0"/>
              <a:t>access</a:t>
            </a:r>
            <a:r>
              <a:rPr spc="-85" dirty="0"/>
              <a:t> </a:t>
            </a:r>
            <a:r>
              <a:rPr spc="-10" dirty="0"/>
              <a:t>rule.</a:t>
            </a:r>
            <a:endParaRPr spc="-10" dirty="0"/>
          </a:p>
          <a:p>
            <a:pPr marL="325120" indent="-312420">
              <a:lnSpc>
                <a:spcPct val="100000"/>
              </a:lnSpc>
              <a:spcBef>
                <a:spcPts val="660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325120" algn="l"/>
              </a:tabLst>
            </a:pPr>
            <a:r>
              <a:rPr b="1" i="0" spc="-10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perm_unlinfi</a:t>
            </a:r>
            <a:r>
              <a:rPr b="1" i="0" spc="22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dirty="0"/>
              <a:t>-</a:t>
            </a:r>
            <a:r>
              <a:rPr spc="220" dirty="0"/>
              <a:t> </a:t>
            </a:r>
            <a:r>
              <a:rPr spc="-60" dirty="0"/>
              <a:t>unlink</a:t>
            </a:r>
            <a:r>
              <a:rPr spc="-80" dirty="0"/>
              <a:t> </a:t>
            </a:r>
            <a:r>
              <a:rPr spc="-45" dirty="0"/>
              <a:t>permission</a:t>
            </a:r>
            <a:r>
              <a:rPr spc="-80" dirty="0"/>
              <a:t> </a:t>
            </a:r>
            <a:r>
              <a:rPr spc="-40" dirty="0"/>
              <a:t>for</a:t>
            </a:r>
            <a:r>
              <a:rPr spc="-80" dirty="0"/>
              <a:t> </a:t>
            </a:r>
            <a:r>
              <a:rPr spc="-35" dirty="0"/>
              <a:t>the</a:t>
            </a:r>
            <a:r>
              <a:rPr spc="-80" dirty="0"/>
              <a:t> </a:t>
            </a:r>
            <a:r>
              <a:rPr spc="-10" dirty="0"/>
              <a:t>access</a:t>
            </a:r>
            <a:r>
              <a:rPr spc="-85" dirty="0"/>
              <a:t> </a:t>
            </a:r>
            <a:r>
              <a:rPr spc="-10" dirty="0"/>
              <a:t>rule.</a:t>
            </a:r>
            <a:endParaRPr spc="-10" dirty="0"/>
          </a:p>
        </p:txBody>
      </p: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49640" y="1486597"/>
            <a:ext cx="941823" cy="64007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214757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340" dirty="0">
                <a:solidFill>
                  <a:srgbClr val="333333"/>
                </a:solidFill>
                <a:latin typeface="Arial Bold" panose="020B0604020202090204" charset="0"/>
                <a:cs typeface="Arial Bold" panose="020B0604020202090204" charset="0"/>
              </a:rPr>
              <a:t>Access</a:t>
            </a:r>
            <a:r>
              <a:rPr sz="2800" i="0" spc="50" dirty="0">
                <a:solidFill>
                  <a:srgbClr val="333333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2800" i="0" spc="-145" dirty="0">
                <a:solidFill>
                  <a:srgbClr val="333333"/>
                </a:solidFill>
                <a:latin typeface="Arial Bold" panose="020B0604020202090204" charset="0"/>
                <a:cs typeface="Arial Bold" panose="020B0604020202090204" charset="0"/>
              </a:rPr>
              <a:t>Rights</a:t>
            </a:r>
            <a:endParaRPr sz="2800" i="0"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24608" y="71244"/>
            <a:ext cx="377529" cy="37752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6274" y="625041"/>
            <a:ext cx="809393" cy="4351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5270" y="1271048"/>
            <a:ext cx="4688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014B4F"/>
                </a:solidFill>
                <a:latin typeface="Verdana" panose="020B0804030504040204"/>
                <a:cs typeface="Verdana" panose="020B0804030504040204"/>
              </a:rPr>
              <a:t>Goal</a:t>
            </a:r>
            <a:r>
              <a:rPr sz="1200" spc="-75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:</a:t>
            </a:r>
            <a:r>
              <a:rPr sz="1200" spc="95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at</a:t>
            </a:r>
            <a:r>
              <a:rPr sz="1200" spc="100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95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end</a:t>
            </a:r>
            <a:r>
              <a:rPr sz="1200" spc="100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5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200" spc="95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this</a:t>
            </a:r>
            <a:r>
              <a:rPr sz="1200" spc="100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section,</a:t>
            </a:r>
            <a:r>
              <a:rPr sz="1200" spc="95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00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list</a:t>
            </a:r>
            <a:r>
              <a:rPr sz="1200" spc="95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view</a:t>
            </a:r>
            <a:r>
              <a:rPr sz="1200" spc="100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should</a:t>
            </a:r>
            <a:r>
              <a:rPr sz="1200" spc="95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look</a:t>
            </a:r>
            <a:r>
              <a:rPr sz="1200" spc="100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like</a:t>
            </a:r>
            <a:r>
              <a:rPr sz="1200" spc="100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014B4F"/>
                </a:solidFill>
                <a:latin typeface="Arial" panose="020B0604020202090204"/>
                <a:cs typeface="Arial" panose="020B0604020202090204"/>
              </a:rPr>
              <a:t>this: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48186" y="1146660"/>
            <a:ext cx="8543290" cy="3354070"/>
            <a:chOff x="548186" y="1146660"/>
            <a:chExt cx="8543290" cy="3354070"/>
          </a:xfrm>
        </p:grpSpPr>
        <p:sp>
          <p:nvSpPr>
            <p:cNvPr id="5" name="object 5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2525" y="4012292"/>
              <a:ext cx="342178" cy="4126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798" y="2099370"/>
              <a:ext cx="696676" cy="326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798" y="2512894"/>
              <a:ext cx="696676" cy="326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798" y="2926419"/>
              <a:ext cx="1306272" cy="326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2494" y="1744046"/>
              <a:ext cx="6478562" cy="153384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7744" y="1820246"/>
              <a:ext cx="6288062" cy="134334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88694" y="1801196"/>
              <a:ext cx="6326505" cy="1381760"/>
            </a:xfrm>
            <a:custGeom>
              <a:avLst/>
              <a:gdLst/>
              <a:ahLst/>
              <a:cxnLst/>
              <a:rect l="l" t="t" r="r" b="b"/>
              <a:pathLst>
                <a:path w="6326505" h="1381760">
                  <a:moveTo>
                    <a:pt x="0" y="0"/>
                  </a:moveTo>
                  <a:lnTo>
                    <a:pt x="6326162" y="0"/>
                  </a:lnTo>
                  <a:lnTo>
                    <a:pt x="6326162" y="1381447"/>
                  </a:lnTo>
                  <a:lnTo>
                    <a:pt x="0" y="138144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2973" y="1977095"/>
              <a:ext cx="1199515" cy="33020"/>
            </a:xfrm>
            <a:custGeom>
              <a:avLst/>
              <a:gdLst/>
              <a:ahLst/>
              <a:cxnLst/>
              <a:rect l="l" t="t" r="r" b="b"/>
              <a:pathLst>
                <a:path w="1199514" h="33019">
                  <a:moveTo>
                    <a:pt x="1199397" y="0"/>
                  </a:moveTo>
                  <a:lnTo>
                    <a:pt x="0" y="326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52948" y="1151422"/>
              <a:ext cx="1943100" cy="3344545"/>
            </a:xfrm>
            <a:custGeom>
              <a:avLst/>
              <a:gdLst/>
              <a:ahLst/>
              <a:cxnLst/>
              <a:rect l="l" t="t" r="r" b="b"/>
              <a:pathLst>
                <a:path w="1943100" h="3344545">
                  <a:moveTo>
                    <a:pt x="1830591" y="3344393"/>
                  </a:moveTo>
                  <a:lnTo>
                    <a:pt x="112504" y="3344393"/>
                  </a:lnTo>
                  <a:lnTo>
                    <a:pt x="68712" y="3335551"/>
                  </a:lnTo>
                  <a:lnTo>
                    <a:pt x="32951" y="3311440"/>
                  </a:lnTo>
                  <a:lnTo>
                    <a:pt x="8841" y="3275680"/>
                  </a:lnTo>
                  <a:lnTo>
                    <a:pt x="0" y="3231893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3231893"/>
                  </a:lnTo>
                  <a:lnTo>
                    <a:pt x="1934254" y="3275680"/>
                  </a:lnTo>
                  <a:lnTo>
                    <a:pt x="1910144" y="3311440"/>
                  </a:lnTo>
                  <a:lnTo>
                    <a:pt x="1874383" y="3335551"/>
                  </a:lnTo>
                  <a:lnTo>
                    <a:pt x="1830591" y="33443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52948" y="1151422"/>
              <a:ext cx="1943100" cy="3344545"/>
            </a:xfrm>
            <a:custGeom>
              <a:avLst/>
              <a:gdLst/>
              <a:ahLst/>
              <a:cxnLst/>
              <a:rect l="l" t="t" r="r" b="b"/>
              <a:pathLst>
                <a:path w="1943100" h="3344545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3231893"/>
                  </a:lnTo>
                  <a:lnTo>
                    <a:pt x="1934254" y="3275680"/>
                  </a:lnTo>
                  <a:lnTo>
                    <a:pt x="1910144" y="3311440"/>
                  </a:lnTo>
                  <a:lnTo>
                    <a:pt x="1874383" y="3335551"/>
                  </a:lnTo>
                  <a:lnTo>
                    <a:pt x="1830591" y="3344393"/>
                  </a:lnTo>
                  <a:lnTo>
                    <a:pt x="112504" y="3344393"/>
                  </a:lnTo>
                  <a:lnTo>
                    <a:pt x="68712" y="3335551"/>
                  </a:lnTo>
                  <a:lnTo>
                    <a:pt x="32951" y="3311440"/>
                  </a:lnTo>
                  <a:lnTo>
                    <a:pt x="8841" y="3275680"/>
                  </a:lnTo>
                  <a:lnTo>
                    <a:pt x="0" y="3231893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798" y="2088220"/>
              <a:ext cx="1306272" cy="326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798" y="2475570"/>
              <a:ext cx="742198" cy="326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798" y="2886244"/>
              <a:ext cx="915748" cy="3269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2973" y="1977095"/>
              <a:ext cx="1199515" cy="33020"/>
            </a:xfrm>
            <a:custGeom>
              <a:avLst/>
              <a:gdLst/>
              <a:ahLst/>
              <a:cxnLst/>
              <a:rect l="l" t="t" r="r" b="b"/>
              <a:pathLst>
                <a:path w="1199514" h="33019">
                  <a:moveTo>
                    <a:pt x="1199397" y="0"/>
                  </a:moveTo>
                  <a:lnTo>
                    <a:pt x="0" y="326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798" y="2099370"/>
              <a:ext cx="696676" cy="326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798" y="2512894"/>
              <a:ext cx="696676" cy="326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798" y="2926419"/>
              <a:ext cx="1306272" cy="3269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02973" y="1977095"/>
              <a:ext cx="1199515" cy="33020"/>
            </a:xfrm>
            <a:custGeom>
              <a:avLst/>
              <a:gdLst/>
              <a:ahLst/>
              <a:cxnLst/>
              <a:rect l="l" t="t" r="r" b="b"/>
              <a:pathLst>
                <a:path w="1199514" h="33019">
                  <a:moveTo>
                    <a:pt x="1199397" y="0"/>
                  </a:moveTo>
                  <a:lnTo>
                    <a:pt x="0" y="326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52948" y="1151422"/>
              <a:ext cx="1943100" cy="3344545"/>
            </a:xfrm>
            <a:custGeom>
              <a:avLst/>
              <a:gdLst/>
              <a:ahLst/>
              <a:cxnLst/>
              <a:rect l="l" t="t" r="r" b="b"/>
              <a:pathLst>
                <a:path w="1943100" h="3344545">
                  <a:moveTo>
                    <a:pt x="1830591" y="3344393"/>
                  </a:moveTo>
                  <a:lnTo>
                    <a:pt x="112504" y="3344393"/>
                  </a:lnTo>
                  <a:lnTo>
                    <a:pt x="68712" y="3335551"/>
                  </a:lnTo>
                  <a:lnTo>
                    <a:pt x="32951" y="3311440"/>
                  </a:lnTo>
                  <a:lnTo>
                    <a:pt x="8841" y="3275680"/>
                  </a:lnTo>
                  <a:lnTo>
                    <a:pt x="0" y="3231893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3231893"/>
                  </a:lnTo>
                  <a:lnTo>
                    <a:pt x="1934254" y="3275680"/>
                  </a:lnTo>
                  <a:lnTo>
                    <a:pt x="1910144" y="3311440"/>
                  </a:lnTo>
                  <a:lnTo>
                    <a:pt x="1874383" y="3335551"/>
                  </a:lnTo>
                  <a:lnTo>
                    <a:pt x="1830591" y="33443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2948" y="1151422"/>
              <a:ext cx="1943100" cy="3344545"/>
            </a:xfrm>
            <a:custGeom>
              <a:avLst/>
              <a:gdLst/>
              <a:ahLst/>
              <a:cxnLst/>
              <a:rect l="l" t="t" r="r" b="b"/>
              <a:pathLst>
                <a:path w="1943100" h="3344545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3231893"/>
                  </a:lnTo>
                  <a:lnTo>
                    <a:pt x="1934254" y="3275680"/>
                  </a:lnTo>
                  <a:lnTo>
                    <a:pt x="1910144" y="3311440"/>
                  </a:lnTo>
                  <a:lnTo>
                    <a:pt x="1874383" y="3335551"/>
                  </a:lnTo>
                  <a:lnTo>
                    <a:pt x="1830591" y="3344393"/>
                  </a:lnTo>
                  <a:lnTo>
                    <a:pt x="112504" y="3344393"/>
                  </a:lnTo>
                  <a:lnTo>
                    <a:pt x="68712" y="3335551"/>
                  </a:lnTo>
                  <a:lnTo>
                    <a:pt x="32951" y="3311440"/>
                  </a:lnTo>
                  <a:lnTo>
                    <a:pt x="8841" y="3275680"/>
                  </a:lnTo>
                  <a:lnTo>
                    <a:pt x="0" y="3231893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-3175" y="180975"/>
            <a:ext cx="291274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sp>
        <p:nvSpPr>
          <p:cNvPr id="35" name="object 6"/>
          <p:cNvSpPr txBox="1"/>
          <p:nvPr/>
        </p:nvSpPr>
        <p:spPr>
          <a:xfrm>
            <a:off x="603250" y="1298575"/>
            <a:ext cx="1819275" cy="1782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3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0" dirty="0">
                <a:latin typeface="Verdana" panose="020B0804030504040204" charset="0"/>
                <a:cs typeface="Verdana" panose="020B0804030504040204" charset="0"/>
              </a:rPr>
              <a:t>Access</a:t>
            </a:r>
            <a:r>
              <a:rPr sz="1400" b="0" spc="-80" dirty="0">
                <a:latin typeface="Verdana" panose="020B0804030504040204" charset="0"/>
                <a:cs typeface="Verdana" panose="020B0804030504040204" charset="0"/>
              </a:rPr>
              <a:t> </a:t>
            </a:r>
            <a:r>
              <a:rPr sz="1400" b="0" spc="-10" dirty="0">
                <a:latin typeface="Verdana" panose="020B0804030504040204" charset="0"/>
                <a:cs typeface="Verdana" panose="020B0804030504040204" charset="0"/>
              </a:rPr>
              <a:t>rights</a:t>
            </a:r>
            <a:endParaRPr sz="1400" b="0" spc="-10" dirty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 spc="-10" dirty="0">
                <a:latin typeface="Verdana" panose="020B0804030504040204" charset="0"/>
                <a:cs typeface="Verdana" panose="020B0804030504040204" charset="0"/>
              </a:rPr>
              <a:t>Fields view attrs</a:t>
            </a:r>
            <a:endParaRPr sz="1400" b="0" spc="-10" dirty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List View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52948" y="1151422"/>
            <a:ext cx="2211755" cy="3273544"/>
            <a:chOff x="552948" y="1151422"/>
            <a:chExt cx="2211755" cy="3273544"/>
          </a:xfrm>
        </p:grpSpPr>
        <p:sp>
          <p:nvSpPr>
            <p:cNvPr id="6" name="object 6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2525" y="4012292"/>
              <a:ext cx="342178" cy="41267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28010" y="1298794"/>
            <a:ext cx="1389380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72440" y="180975"/>
            <a:ext cx="238760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sp>
        <p:nvSpPr>
          <p:cNvPr id="25" name="object 25"/>
          <p:cNvSpPr txBox="1"/>
          <p:nvPr/>
        </p:nvSpPr>
        <p:spPr>
          <a:xfrm>
            <a:off x="3122018" y="789486"/>
            <a:ext cx="21355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4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4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custom</a:t>
            </a:r>
            <a:r>
              <a:rPr sz="1400" spc="-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form</a:t>
            </a:r>
            <a:r>
              <a:rPr sz="1400" b="1" spc="-1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view</a:t>
            </a:r>
            <a:r>
              <a:rPr sz="1400" spc="-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.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24630" y="1195885"/>
            <a:ext cx="5297805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030" marR="5080" indent="-354965">
              <a:lnSpc>
                <a:spcPct val="115000"/>
              </a:lnSpc>
              <a:spcBef>
                <a:spcPts val="100"/>
              </a:spcBef>
              <a:tabLst>
                <a:tab pos="367030" algn="l"/>
              </a:tabLst>
            </a:pPr>
            <a:r>
              <a:rPr sz="1200" spc="-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1)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	Define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form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view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for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050" b="1" spc="-22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model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appropriate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XML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file.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Try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match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following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example: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039993" y="1832271"/>
            <a:ext cx="5573395" cy="3274060"/>
            <a:chOff x="3039993" y="1832271"/>
            <a:chExt cx="5573395" cy="3274060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9993" y="1832271"/>
              <a:ext cx="5573388" cy="327351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5243" y="1908471"/>
              <a:ext cx="5382889" cy="308301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116193" y="1889421"/>
              <a:ext cx="5420995" cy="3121660"/>
            </a:xfrm>
            <a:custGeom>
              <a:avLst/>
              <a:gdLst/>
              <a:ahLst/>
              <a:cxnLst/>
              <a:rect l="l" t="t" r="r" b="b"/>
              <a:pathLst>
                <a:path w="5420995" h="3121660">
                  <a:moveTo>
                    <a:pt x="0" y="0"/>
                  </a:moveTo>
                  <a:lnTo>
                    <a:pt x="5420989" y="0"/>
                  </a:lnTo>
                  <a:lnTo>
                    <a:pt x="5420989" y="3121118"/>
                  </a:lnTo>
                  <a:lnTo>
                    <a:pt x="0" y="312111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6"/>
          <p:cNvSpPr txBox="1"/>
          <p:nvPr/>
        </p:nvSpPr>
        <p:spPr>
          <a:xfrm>
            <a:off x="603250" y="1298575"/>
            <a:ext cx="1819275" cy="221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3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0" dirty="0">
                <a:latin typeface="Verdana" panose="020B0804030504040204" charset="0"/>
                <a:cs typeface="Verdana" panose="020B0804030504040204" charset="0"/>
              </a:rPr>
              <a:t>Access</a:t>
            </a:r>
            <a:r>
              <a:rPr sz="1400" b="0" spc="-80" dirty="0">
                <a:latin typeface="Verdana" panose="020B0804030504040204" charset="0"/>
                <a:cs typeface="Verdana" panose="020B0804030504040204" charset="0"/>
              </a:rPr>
              <a:t> </a:t>
            </a:r>
            <a:r>
              <a:rPr sz="1400" b="0" spc="-10" dirty="0">
                <a:latin typeface="Verdana" panose="020B0804030504040204" charset="0"/>
                <a:cs typeface="Verdana" panose="020B0804030504040204" charset="0"/>
              </a:rPr>
              <a:t>rights</a:t>
            </a:r>
            <a:endParaRPr sz="1400" b="0" spc="-10" dirty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 spc="-10" dirty="0">
                <a:latin typeface="Verdana" panose="020B0804030504040204" charset="0"/>
                <a:cs typeface="Verdana" panose="020B0804030504040204" charset="0"/>
              </a:rPr>
              <a:t>Fields view attrs</a:t>
            </a:r>
            <a:endParaRPr sz="1400" b="0" spc="-10" dirty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List View</a:t>
            </a: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Form View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52948" y="1151422"/>
            <a:ext cx="2211755" cy="3591868"/>
            <a:chOff x="552948" y="1151422"/>
            <a:chExt cx="2211755" cy="3591868"/>
          </a:xfrm>
        </p:grpSpPr>
        <p:sp>
          <p:nvSpPr>
            <p:cNvPr id="6" name="object 6"/>
            <p:cNvSpPr/>
            <p:nvPr/>
          </p:nvSpPr>
          <p:spPr>
            <a:xfrm>
              <a:off x="552948" y="1151422"/>
              <a:ext cx="1943100" cy="3344545"/>
            </a:xfrm>
            <a:custGeom>
              <a:avLst/>
              <a:gdLst/>
              <a:ahLst/>
              <a:cxnLst/>
              <a:rect l="l" t="t" r="r" b="b"/>
              <a:pathLst>
                <a:path w="1943100" h="3344545">
                  <a:moveTo>
                    <a:pt x="1830591" y="3344393"/>
                  </a:moveTo>
                  <a:lnTo>
                    <a:pt x="112504" y="3344393"/>
                  </a:lnTo>
                  <a:lnTo>
                    <a:pt x="68712" y="3335551"/>
                  </a:lnTo>
                  <a:lnTo>
                    <a:pt x="32951" y="3311440"/>
                  </a:lnTo>
                  <a:lnTo>
                    <a:pt x="8841" y="3275680"/>
                  </a:lnTo>
                  <a:lnTo>
                    <a:pt x="0" y="3231893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3231893"/>
                  </a:lnTo>
                  <a:lnTo>
                    <a:pt x="1934254" y="3275680"/>
                  </a:lnTo>
                  <a:lnTo>
                    <a:pt x="1910144" y="3311440"/>
                  </a:lnTo>
                  <a:lnTo>
                    <a:pt x="1874383" y="3335551"/>
                  </a:lnTo>
                  <a:lnTo>
                    <a:pt x="1830591" y="33443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2948" y="1151422"/>
              <a:ext cx="1943100" cy="3344545"/>
            </a:xfrm>
            <a:custGeom>
              <a:avLst/>
              <a:gdLst/>
              <a:ahLst/>
              <a:cxnLst/>
              <a:rect l="l" t="t" r="r" b="b"/>
              <a:pathLst>
                <a:path w="1943100" h="3344545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3231893"/>
                  </a:lnTo>
                  <a:lnTo>
                    <a:pt x="1934254" y="3275680"/>
                  </a:lnTo>
                  <a:lnTo>
                    <a:pt x="1910144" y="3311440"/>
                  </a:lnTo>
                  <a:lnTo>
                    <a:pt x="1874383" y="3335551"/>
                  </a:lnTo>
                  <a:lnTo>
                    <a:pt x="1830591" y="3344393"/>
                  </a:lnTo>
                  <a:lnTo>
                    <a:pt x="112504" y="3344393"/>
                  </a:lnTo>
                  <a:lnTo>
                    <a:pt x="68712" y="3335551"/>
                  </a:lnTo>
                  <a:lnTo>
                    <a:pt x="32951" y="3311440"/>
                  </a:lnTo>
                  <a:lnTo>
                    <a:pt x="8841" y="3275680"/>
                  </a:lnTo>
                  <a:lnTo>
                    <a:pt x="0" y="3231893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2525" y="4330616"/>
              <a:ext cx="342178" cy="412674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80010" y="180975"/>
            <a:ext cx="299720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sp>
        <p:nvSpPr>
          <p:cNvPr id="27" name="object 27"/>
          <p:cNvSpPr txBox="1"/>
          <p:nvPr/>
        </p:nvSpPr>
        <p:spPr>
          <a:xfrm>
            <a:off x="3050171" y="1845928"/>
            <a:ext cx="42030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custom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9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search</a:t>
            </a:r>
            <a:r>
              <a:rPr sz="1200" b="1" spc="-1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view</a:t>
            </a:r>
            <a:r>
              <a:rPr sz="1200" b="1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050" b="1" spc="-24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model.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52783" y="2418951"/>
            <a:ext cx="33978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030" algn="l"/>
              </a:tabLst>
            </a:pPr>
            <a:r>
              <a:rPr sz="1200" spc="-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1)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	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following</a:t>
            </a:r>
            <a:r>
              <a:rPr sz="1200" spc="1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fields</a:t>
            </a:r>
            <a:r>
              <a:rPr sz="1200" spc="1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should</a:t>
            </a:r>
            <a:r>
              <a:rPr sz="1200" spc="1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be</a:t>
            </a:r>
            <a:r>
              <a:rPr sz="1200" spc="1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searchable: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70992" y="2836556"/>
            <a:ext cx="450659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i="1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title,</a:t>
            </a:r>
            <a:r>
              <a:rPr sz="1200" i="1" spc="1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i="1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postcode,</a:t>
            </a:r>
            <a:r>
              <a:rPr sz="1200" i="1" spc="1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i="1" spc="4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expected</a:t>
            </a:r>
            <a:r>
              <a:rPr sz="1200" i="1" spc="1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i="1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price,</a:t>
            </a:r>
            <a:r>
              <a:rPr sz="1200" i="1" spc="1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i="1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bedrooms,</a:t>
            </a:r>
            <a:r>
              <a:rPr sz="1200" i="1" spc="1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i="1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living</a:t>
            </a:r>
            <a:r>
              <a:rPr sz="1200" i="1" spc="1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i="1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area,</a:t>
            </a:r>
            <a:r>
              <a:rPr sz="1200" i="1" spc="1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i="1" spc="-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façades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8" name="object 6"/>
          <p:cNvSpPr txBox="1"/>
          <p:nvPr/>
        </p:nvSpPr>
        <p:spPr>
          <a:xfrm>
            <a:off x="603250" y="1298575"/>
            <a:ext cx="1819275" cy="265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3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0" dirty="0">
                <a:latin typeface="Verdana" panose="020B0804030504040204" charset="0"/>
                <a:cs typeface="Verdana" panose="020B0804030504040204" charset="0"/>
              </a:rPr>
              <a:t>Access</a:t>
            </a:r>
            <a:r>
              <a:rPr sz="1400" b="0" spc="-80" dirty="0">
                <a:latin typeface="Verdana" panose="020B0804030504040204" charset="0"/>
                <a:cs typeface="Verdana" panose="020B0804030504040204" charset="0"/>
              </a:rPr>
              <a:t> </a:t>
            </a:r>
            <a:r>
              <a:rPr sz="1400" b="0" spc="-10" dirty="0">
                <a:latin typeface="Verdana" panose="020B0804030504040204" charset="0"/>
                <a:cs typeface="Verdana" panose="020B0804030504040204" charset="0"/>
              </a:rPr>
              <a:t>rights</a:t>
            </a:r>
            <a:endParaRPr sz="1400" b="0" spc="-10" dirty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 spc="-10" dirty="0">
                <a:latin typeface="Verdana" panose="020B0804030504040204" charset="0"/>
                <a:cs typeface="Verdana" panose="020B0804030504040204" charset="0"/>
              </a:rPr>
              <a:t>Fields view attrs</a:t>
            </a:r>
            <a:endParaRPr sz="1400" b="0" spc="-10" dirty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List View</a:t>
            </a: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Form View</a:t>
            </a: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Search View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48186" y="1146660"/>
            <a:ext cx="2216785" cy="3596640"/>
            <a:chOff x="548186" y="1146660"/>
            <a:chExt cx="2216785" cy="3596640"/>
          </a:xfrm>
        </p:grpSpPr>
        <p:sp>
          <p:nvSpPr>
            <p:cNvPr id="6" name="object 6"/>
            <p:cNvSpPr/>
            <p:nvPr/>
          </p:nvSpPr>
          <p:spPr>
            <a:xfrm>
              <a:off x="552948" y="1151422"/>
              <a:ext cx="1943100" cy="3344545"/>
            </a:xfrm>
            <a:custGeom>
              <a:avLst/>
              <a:gdLst/>
              <a:ahLst/>
              <a:cxnLst/>
              <a:rect l="l" t="t" r="r" b="b"/>
              <a:pathLst>
                <a:path w="1943100" h="3344545">
                  <a:moveTo>
                    <a:pt x="1830591" y="3344393"/>
                  </a:moveTo>
                  <a:lnTo>
                    <a:pt x="112504" y="3344393"/>
                  </a:lnTo>
                  <a:lnTo>
                    <a:pt x="68712" y="3335551"/>
                  </a:lnTo>
                  <a:lnTo>
                    <a:pt x="32951" y="3311440"/>
                  </a:lnTo>
                  <a:lnTo>
                    <a:pt x="8841" y="3275680"/>
                  </a:lnTo>
                  <a:lnTo>
                    <a:pt x="0" y="3231893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3231893"/>
                  </a:lnTo>
                  <a:lnTo>
                    <a:pt x="1934254" y="3275680"/>
                  </a:lnTo>
                  <a:lnTo>
                    <a:pt x="1910144" y="3311440"/>
                  </a:lnTo>
                  <a:lnTo>
                    <a:pt x="1874383" y="3335551"/>
                  </a:lnTo>
                  <a:lnTo>
                    <a:pt x="1830591" y="33443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2948" y="1151422"/>
              <a:ext cx="1943100" cy="3344545"/>
            </a:xfrm>
            <a:custGeom>
              <a:avLst/>
              <a:gdLst/>
              <a:ahLst/>
              <a:cxnLst/>
              <a:rect l="l" t="t" r="r" b="b"/>
              <a:pathLst>
                <a:path w="1943100" h="3344545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3231893"/>
                  </a:lnTo>
                  <a:lnTo>
                    <a:pt x="1934254" y="3275680"/>
                  </a:lnTo>
                  <a:lnTo>
                    <a:pt x="1910144" y="3311440"/>
                  </a:lnTo>
                  <a:lnTo>
                    <a:pt x="1874383" y="3335551"/>
                  </a:lnTo>
                  <a:lnTo>
                    <a:pt x="1830591" y="3344393"/>
                  </a:lnTo>
                  <a:lnTo>
                    <a:pt x="112504" y="3344393"/>
                  </a:lnTo>
                  <a:lnTo>
                    <a:pt x="68712" y="3335551"/>
                  </a:lnTo>
                  <a:lnTo>
                    <a:pt x="32951" y="3311440"/>
                  </a:lnTo>
                  <a:lnTo>
                    <a:pt x="8841" y="3275680"/>
                  </a:lnTo>
                  <a:lnTo>
                    <a:pt x="0" y="3231893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2525" y="4330616"/>
              <a:ext cx="342178" cy="41267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1315" y="180975"/>
            <a:ext cx="253301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grpSp>
        <p:nvGrpSpPr>
          <p:cNvPr id="19" name="object 19"/>
          <p:cNvGrpSpPr/>
          <p:nvPr/>
        </p:nvGrpSpPr>
        <p:grpSpPr>
          <a:xfrm>
            <a:off x="3616817" y="2399370"/>
            <a:ext cx="4558665" cy="2625725"/>
            <a:chOff x="3616817" y="2399370"/>
            <a:chExt cx="4558665" cy="262572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6817" y="2399370"/>
              <a:ext cx="4558365" cy="262511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2067" y="2475570"/>
              <a:ext cx="4367866" cy="243462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693017" y="2456520"/>
              <a:ext cx="4406265" cy="2473325"/>
            </a:xfrm>
            <a:custGeom>
              <a:avLst/>
              <a:gdLst/>
              <a:ahLst/>
              <a:cxnLst/>
              <a:rect l="l" t="t" r="r" b="b"/>
              <a:pathLst>
                <a:path w="4406265" h="2473325">
                  <a:moveTo>
                    <a:pt x="0" y="0"/>
                  </a:moveTo>
                  <a:lnTo>
                    <a:pt x="4405966" y="0"/>
                  </a:lnTo>
                  <a:lnTo>
                    <a:pt x="4405966" y="2472720"/>
                  </a:lnTo>
                  <a:lnTo>
                    <a:pt x="0" y="247272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119485" y="570920"/>
            <a:ext cx="3616960" cy="59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000"/>
              </a:lnSpc>
              <a:spcBef>
                <a:spcPts val="100"/>
              </a:spcBef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9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search</a:t>
            </a:r>
            <a:r>
              <a:rPr sz="1200" b="1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view</a:t>
            </a:r>
            <a:r>
              <a:rPr sz="1200" b="1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050" b="1" spc="-27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model,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following</a:t>
            </a:r>
            <a:r>
              <a:rPr sz="1200" spc="1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9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Filters</a:t>
            </a:r>
            <a:r>
              <a:rPr sz="1200" b="1" spc="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200" spc="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10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Group</a:t>
            </a:r>
            <a:r>
              <a:rPr sz="1200" b="1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By.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22096" y="1351171"/>
            <a:ext cx="3268345" cy="42037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367030" algn="l"/>
              </a:tabLst>
            </a:pPr>
            <a:r>
              <a:rPr sz="1200" spc="-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1)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	Filters</a:t>
            </a:r>
            <a:r>
              <a:rPr sz="1200" spc="1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1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display</a:t>
            </a:r>
            <a:r>
              <a:rPr sz="1200" spc="1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available</a:t>
            </a:r>
            <a:r>
              <a:rPr sz="1200" spc="1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properties,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367030">
              <a:lnSpc>
                <a:spcPct val="100000"/>
              </a:lnSpc>
              <a:spcBef>
                <a:spcPts val="225"/>
              </a:spcBef>
            </a:pPr>
            <a:r>
              <a:rPr sz="1000" i="1" dirty="0">
                <a:solidFill>
                  <a:srgbClr val="9E9E9E"/>
                </a:solidFill>
                <a:latin typeface="Arial" panose="020B0604020202090204"/>
                <a:cs typeface="Arial" panose="020B0604020202090204"/>
              </a:rPr>
              <a:t>i.e.</a:t>
            </a:r>
            <a:r>
              <a:rPr sz="1000" i="1" spc="100" dirty="0">
                <a:solidFill>
                  <a:srgbClr val="9E9E9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i="1" spc="50" dirty="0">
                <a:solidFill>
                  <a:srgbClr val="9E9E9E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000" i="1" spc="105" dirty="0">
                <a:solidFill>
                  <a:srgbClr val="9E9E9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i="1" dirty="0">
                <a:solidFill>
                  <a:srgbClr val="9E9E9E"/>
                </a:solidFill>
                <a:latin typeface="Arial" panose="020B0604020202090204"/>
                <a:cs typeface="Arial" panose="020B0604020202090204"/>
              </a:rPr>
              <a:t>state</a:t>
            </a:r>
            <a:r>
              <a:rPr sz="1000" i="1" spc="105" dirty="0">
                <a:solidFill>
                  <a:srgbClr val="9E9E9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i="1" dirty="0">
                <a:solidFill>
                  <a:srgbClr val="9E9E9E"/>
                </a:solidFill>
                <a:latin typeface="Arial" panose="020B0604020202090204"/>
                <a:cs typeface="Arial" panose="020B0604020202090204"/>
              </a:rPr>
              <a:t>should</a:t>
            </a:r>
            <a:r>
              <a:rPr sz="1000" i="1" spc="100" dirty="0">
                <a:solidFill>
                  <a:srgbClr val="9E9E9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i="1" dirty="0">
                <a:solidFill>
                  <a:srgbClr val="9E9E9E"/>
                </a:solidFill>
                <a:latin typeface="Arial" panose="020B0604020202090204"/>
                <a:cs typeface="Arial" panose="020B0604020202090204"/>
              </a:rPr>
              <a:t>be</a:t>
            </a:r>
            <a:r>
              <a:rPr sz="1000" i="1" spc="105" dirty="0">
                <a:solidFill>
                  <a:srgbClr val="9E9E9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i="1" dirty="0">
                <a:solidFill>
                  <a:srgbClr val="9E9E9E"/>
                </a:solidFill>
                <a:latin typeface="Arial" panose="020B0604020202090204"/>
                <a:cs typeface="Arial" panose="020B0604020202090204"/>
              </a:rPr>
              <a:t>‘New’</a:t>
            </a:r>
            <a:r>
              <a:rPr sz="1000" i="1" spc="105" dirty="0">
                <a:solidFill>
                  <a:srgbClr val="9E9E9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i="1" dirty="0">
                <a:solidFill>
                  <a:srgbClr val="9E9E9E"/>
                </a:solidFill>
                <a:latin typeface="Arial" panose="020B0604020202090204"/>
                <a:cs typeface="Arial" panose="020B0604020202090204"/>
              </a:rPr>
              <a:t>or</a:t>
            </a:r>
            <a:r>
              <a:rPr sz="1000" i="1" spc="105" dirty="0">
                <a:solidFill>
                  <a:srgbClr val="9E9E9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i="1" dirty="0">
                <a:solidFill>
                  <a:srgbClr val="9E9E9E"/>
                </a:solidFill>
                <a:latin typeface="Arial" panose="020B0604020202090204"/>
                <a:cs typeface="Arial" panose="020B0604020202090204"/>
              </a:rPr>
              <a:t>‘Offer</a:t>
            </a:r>
            <a:r>
              <a:rPr sz="1000" i="1" spc="100" dirty="0">
                <a:solidFill>
                  <a:srgbClr val="9E9E9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i="1" spc="-10" dirty="0">
                <a:solidFill>
                  <a:srgbClr val="9E9E9E"/>
                </a:solidFill>
                <a:latin typeface="Arial" panose="020B0604020202090204"/>
                <a:cs typeface="Arial" panose="020B0604020202090204"/>
              </a:rPr>
              <a:t>Received’.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00665" y="1942518"/>
            <a:ext cx="3303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8620" algn="l"/>
              </a:tabLst>
            </a:pPr>
            <a:r>
              <a:rPr sz="1200" spc="-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2)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	The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ability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group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results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by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postcode.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8" name="object 6"/>
          <p:cNvSpPr txBox="1"/>
          <p:nvPr/>
        </p:nvSpPr>
        <p:spPr>
          <a:xfrm>
            <a:off x="603250" y="1298575"/>
            <a:ext cx="1819275" cy="265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3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0" dirty="0">
                <a:latin typeface="Verdana" panose="020B0804030504040204" charset="0"/>
                <a:cs typeface="Verdana" panose="020B0804030504040204" charset="0"/>
              </a:rPr>
              <a:t>Access</a:t>
            </a:r>
            <a:r>
              <a:rPr sz="1400" b="0" spc="-80" dirty="0">
                <a:latin typeface="Verdana" panose="020B0804030504040204" charset="0"/>
                <a:cs typeface="Verdana" panose="020B0804030504040204" charset="0"/>
              </a:rPr>
              <a:t> </a:t>
            </a:r>
            <a:r>
              <a:rPr sz="1400" b="0" spc="-10" dirty="0">
                <a:latin typeface="Verdana" panose="020B0804030504040204" charset="0"/>
                <a:cs typeface="Verdana" panose="020B0804030504040204" charset="0"/>
              </a:rPr>
              <a:t>rights</a:t>
            </a:r>
            <a:endParaRPr sz="1400" b="0" spc="-10" dirty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 spc="-10" dirty="0">
                <a:latin typeface="Verdana" panose="020B0804030504040204" charset="0"/>
                <a:cs typeface="Verdana" panose="020B0804030504040204" charset="0"/>
              </a:rPr>
              <a:t>Fields view attrs</a:t>
            </a:r>
            <a:endParaRPr sz="1400" b="0" spc="-10" dirty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List View</a:t>
            </a: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Form View</a:t>
            </a: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Search View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3075270" y="1166657"/>
            <a:ext cx="3806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4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 </a:t>
            </a:r>
            <a:r>
              <a:rPr sz="1400" b="1" spc="-1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new</a:t>
            </a:r>
            <a:r>
              <a:rPr sz="1400" b="1" spc="-1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action</a:t>
            </a:r>
            <a:r>
              <a:rPr sz="1400" b="1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</a:t>
            </a:r>
            <a:r>
              <a:rPr sz="14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4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new</a:t>
            </a:r>
            <a:r>
              <a:rPr sz="14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custom</a:t>
            </a:r>
            <a:r>
              <a:rPr sz="14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model.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11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" y="180975"/>
            <a:ext cx="317373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grpSp>
        <p:nvGrpSpPr>
          <p:cNvPr id="12" name="object 5"/>
          <p:cNvGrpSpPr/>
          <p:nvPr/>
        </p:nvGrpSpPr>
        <p:grpSpPr>
          <a:xfrm>
            <a:off x="548186" y="1146660"/>
            <a:ext cx="2216785" cy="3596640"/>
            <a:chOff x="548186" y="1146660"/>
            <a:chExt cx="2216785" cy="3596640"/>
          </a:xfrm>
        </p:grpSpPr>
        <p:sp>
          <p:nvSpPr>
            <p:cNvPr id="13" name="object 6"/>
            <p:cNvSpPr/>
            <p:nvPr/>
          </p:nvSpPr>
          <p:spPr>
            <a:xfrm>
              <a:off x="552948" y="1151422"/>
              <a:ext cx="1943100" cy="3344545"/>
            </a:xfrm>
            <a:custGeom>
              <a:avLst/>
              <a:gdLst/>
              <a:ahLst/>
              <a:cxnLst/>
              <a:rect l="l" t="t" r="r" b="b"/>
              <a:pathLst>
                <a:path w="1943100" h="3344545">
                  <a:moveTo>
                    <a:pt x="1830591" y="3344393"/>
                  </a:moveTo>
                  <a:lnTo>
                    <a:pt x="112504" y="3344393"/>
                  </a:lnTo>
                  <a:lnTo>
                    <a:pt x="68712" y="3335551"/>
                  </a:lnTo>
                  <a:lnTo>
                    <a:pt x="32951" y="3311440"/>
                  </a:lnTo>
                  <a:lnTo>
                    <a:pt x="8841" y="3275680"/>
                  </a:lnTo>
                  <a:lnTo>
                    <a:pt x="0" y="3231893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3231893"/>
                  </a:lnTo>
                  <a:lnTo>
                    <a:pt x="1934254" y="3275680"/>
                  </a:lnTo>
                  <a:lnTo>
                    <a:pt x="1910144" y="3311440"/>
                  </a:lnTo>
                  <a:lnTo>
                    <a:pt x="1874383" y="3335551"/>
                  </a:lnTo>
                  <a:lnTo>
                    <a:pt x="1830591" y="33443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p/>
          </p:txBody>
        </p:sp>
        <p:sp>
          <p:nvSpPr>
            <p:cNvPr id="14" name="object 7"/>
            <p:cNvSpPr/>
            <p:nvPr/>
          </p:nvSpPr>
          <p:spPr>
            <a:xfrm>
              <a:off x="552948" y="1151422"/>
              <a:ext cx="1943100" cy="3344545"/>
            </a:xfrm>
            <a:custGeom>
              <a:avLst/>
              <a:gdLst/>
              <a:ahLst/>
              <a:cxnLst/>
              <a:rect l="l" t="t" r="r" b="b"/>
              <a:pathLst>
                <a:path w="1943100" h="3344545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3231893"/>
                  </a:lnTo>
                  <a:lnTo>
                    <a:pt x="1934254" y="3275680"/>
                  </a:lnTo>
                  <a:lnTo>
                    <a:pt x="1910144" y="3311440"/>
                  </a:lnTo>
                  <a:lnTo>
                    <a:pt x="1874383" y="3335551"/>
                  </a:lnTo>
                  <a:lnTo>
                    <a:pt x="1830591" y="3344393"/>
                  </a:lnTo>
                  <a:lnTo>
                    <a:pt x="112504" y="3344393"/>
                  </a:lnTo>
                  <a:lnTo>
                    <a:pt x="68712" y="3335551"/>
                  </a:lnTo>
                  <a:lnTo>
                    <a:pt x="32951" y="3311440"/>
                  </a:lnTo>
                  <a:lnTo>
                    <a:pt x="8841" y="3275680"/>
                  </a:lnTo>
                  <a:lnTo>
                    <a:pt x="0" y="3231893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p/>
          </p:txBody>
        </p:sp>
        <p:pic>
          <p:nvPicPr>
            <p:cNvPr id="15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2525" y="4330616"/>
              <a:ext cx="342178" cy="412674"/>
            </a:xfrm>
            <a:prstGeom prst="rect">
              <a:avLst/>
            </a:prstGeom>
          </p:spPr>
        </p:pic>
      </p:grpSp>
      <p:sp>
        <p:nvSpPr>
          <p:cNvPr id="38" name="object 6"/>
          <p:cNvSpPr txBox="1"/>
          <p:nvPr/>
        </p:nvSpPr>
        <p:spPr>
          <a:xfrm>
            <a:off x="603250" y="1298575"/>
            <a:ext cx="1819275" cy="3090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3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0" dirty="0">
                <a:latin typeface="Verdana" panose="020B0804030504040204" charset="0"/>
                <a:cs typeface="Verdana" panose="020B0804030504040204" charset="0"/>
              </a:rPr>
              <a:t>Access</a:t>
            </a:r>
            <a:r>
              <a:rPr sz="1400" b="0" spc="-80" dirty="0">
                <a:latin typeface="Verdana" panose="020B0804030504040204" charset="0"/>
                <a:cs typeface="Verdana" panose="020B0804030504040204" charset="0"/>
              </a:rPr>
              <a:t> </a:t>
            </a:r>
            <a:r>
              <a:rPr sz="1400" b="0" spc="-10" dirty="0">
                <a:latin typeface="Verdana" panose="020B0804030504040204" charset="0"/>
                <a:cs typeface="Verdana" panose="020B0804030504040204" charset="0"/>
              </a:rPr>
              <a:t>rights</a:t>
            </a:r>
            <a:endParaRPr sz="1400" b="0" spc="-10" dirty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 spc="-10" dirty="0">
                <a:latin typeface="Verdana" panose="020B0804030504040204" charset="0"/>
                <a:cs typeface="Verdana" panose="020B0804030504040204" charset="0"/>
              </a:rPr>
              <a:t>Fields view attrs</a:t>
            </a:r>
            <a:endParaRPr sz="1400" b="0" spc="-10" dirty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List View</a:t>
            </a: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Form View</a:t>
            </a: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Search View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Action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  <p:sp>
        <p:nvSpPr>
          <p:cNvPr id="16" name="object 9"/>
          <p:cNvSpPr txBox="1"/>
          <p:nvPr/>
        </p:nvSpPr>
        <p:spPr>
          <a:xfrm>
            <a:off x="3177881" y="1748316"/>
            <a:ext cx="5118735" cy="2158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367030" marR="5080" indent="-354965">
              <a:lnSpc>
                <a:spcPct val="115000"/>
              </a:lnSpc>
              <a:spcBef>
                <a:spcPts val="100"/>
              </a:spcBef>
              <a:tabLst>
                <a:tab pos="367030" algn="l"/>
              </a:tabLst>
            </a:pPr>
            <a:r>
              <a:rPr sz="1200" spc="-2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1)</a:t>
            </a:r>
            <a:r>
              <a:rPr sz="120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	</a:t>
            </a:r>
            <a:r>
              <a:rPr sz="1200" spc="-13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In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the</a:t>
            </a:r>
            <a:r>
              <a:rPr sz="1200" spc="-6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b="1" spc="-9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estate</a:t>
            </a:r>
            <a:r>
              <a:rPr sz="1200" b="1" spc="-114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module,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add</a:t>
            </a:r>
            <a:r>
              <a:rPr sz="1200" spc="-7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a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new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directory</a:t>
            </a:r>
            <a:r>
              <a:rPr sz="1200" spc="-7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to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store</a:t>
            </a:r>
            <a:r>
              <a:rPr sz="1200" spc="-7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our</a:t>
            </a:r>
            <a:r>
              <a:rPr sz="1200" spc="-4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b="1" spc="-10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views</a:t>
            </a:r>
            <a:r>
              <a:rPr sz="1200" b="1" spc="-5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data </a:t>
            </a:r>
            <a:r>
              <a:rPr sz="1200" spc="-1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files.</a:t>
            </a:r>
            <a:endParaRPr sz="1200" spc="-10" dirty="0">
              <a:solidFill>
                <a:srgbClr val="171C1F"/>
              </a:solidFill>
              <a:latin typeface="Arial Regular" panose="020B0604020202090204" charset="0"/>
              <a:cs typeface="Arial Regular" panose="020B0604020202090204" charset="0"/>
            </a:endParaRPr>
          </a:p>
          <a:p>
            <a:pPr marL="393065" marR="5080" indent="-376555">
              <a:lnSpc>
                <a:spcPct val="115000"/>
              </a:lnSpc>
              <a:spcBef>
                <a:spcPts val="100"/>
              </a:spcBef>
              <a:buClr>
                <a:srgbClr val="000000"/>
              </a:buClr>
              <a:buAutoNum type="arabicParenR" startAt="2"/>
              <a:tabLst>
                <a:tab pos="393065" algn="l"/>
                <a:tab pos="2131060" algn="l"/>
                <a:tab pos="3002280" algn="l"/>
              </a:tabLst>
            </a:pPr>
            <a:r>
              <a:rPr sz="1200" spc="-13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In</a:t>
            </a:r>
            <a:r>
              <a:rPr sz="1200" spc="-5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4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this</a:t>
            </a:r>
            <a:r>
              <a:rPr sz="1200" spc="-5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directory,</a:t>
            </a:r>
            <a:r>
              <a:rPr sz="1200" spc="-6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4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create</a:t>
            </a:r>
            <a:r>
              <a:rPr sz="1200" spc="-6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a</a:t>
            </a:r>
            <a:r>
              <a:rPr sz="1200" spc="-5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4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new</a:t>
            </a:r>
            <a:r>
              <a:rPr sz="1200" spc="-6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8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xml</a:t>
            </a:r>
            <a:r>
              <a:rPr sz="1200" spc="-5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2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file</a:t>
            </a:r>
            <a:r>
              <a:rPr sz="1200" spc="-3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b="1" spc="-10" dirty="0">
                <a:solidFill>
                  <a:srgbClr val="178038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estate_property_views.xml</a:t>
            </a:r>
            <a:r>
              <a:rPr sz="1200" b="1" spc="-265" dirty="0">
                <a:solidFill>
                  <a:srgbClr val="178038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2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to </a:t>
            </a:r>
            <a:r>
              <a:rPr sz="1200" spc="-4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store</a:t>
            </a:r>
            <a:r>
              <a:rPr sz="1200" spc="-8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4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the</a:t>
            </a:r>
            <a:r>
              <a:rPr sz="1200" spc="-7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3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views</a:t>
            </a:r>
            <a:r>
              <a:rPr sz="1200" spc="-7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5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and</a:t>
            </a:r>
            <a:r>
              <a:rPr sz="1200" spc="-7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3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actions</a:t>
            </a:r>
            <a:r>
              <a:rPr sz="1200" spc="-7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4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for</a:t>
            </a:r>
            <a:r>
              <a:rPr sz="1200" spc="-6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4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the</a:t>
            </a:r>
            <a:r>
              <a:rPr sz="1200" spc="-7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5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related</a:t>
            </a:r>
            <a:r>
              <a:rPr sz="1200" spc="-7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5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model</a:t>
            </a:r>
            <a:r>
              <a:rPr sz="1200" spc="-6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(don’t</a:t>
            </a:r>
            <a:r>
              <a:rPr sz="1200" spc="-7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4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forget</a:t>
            </a:r>
            <a:r>
              <a:rPr sz="1200" spc="-6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2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to </a:t>
            </a:r>
            <a:r>
              <a:rPr sz="1200" spc="-3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define</a:t>
            </a:r>
            <a:r>
              <a:rPr sz="1200" spc="-4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5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it </a:t>
            </a:r>
            <a:r>
              <a:rPr sz="1200" spc="-4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the </a:t>
            </a:r>
            <a:r>
              <a:rPr sz="120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manifest</a:t>
            </a:r>
            <a:r>
              <a:rPr sz="1200" spc="-2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u="heavy" dirty="0">
                <a:solidFill>
                  <a:srgbClr val="178038"/>
                </a:solidFill>
                <a:uFill>
                  <a:solidFill>
                    <a:srgbClr val="167F37"/>
                  </a:solidFill>
                </a:uFill>
                <a:latin typeface="Arial Regular" panose="020B0604020202090204" charset="0"/>
                <a:cs typeface="Arial Regular" panose="020B0604020202090204" charset="0"/>
                <a:sym typeface="+mn-ea"/>
              </a:rPr>
              <a:t>	</a:t>
            </a:r>
            <a:r>
              <a:rPr sz="1200" b="1" u="none" spc="-10" dirty="0">
                <a:solidFill>
                  <a:srgbClr val="178038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manifest</a:t>
            </a:r>
            <a:r>
              <a:rPr sz="1200" u="heavy" dirty="0">
                <a:solidFill>
                  <a:srgbClr val="178038"/>
                </a:solidFill>
                <a:uFill>
                  <a:solidFill>
                    <a:srgbClr val="167F37"/>
                  </a:solidFill>
                </a:uFill>
                <a:latin typeface="Arial Regular" panose="020B0604020202090204" charset="0"/>
                <a:cs typeface="Arial Regular" panose="020B0604020202090204" charset="0"/>
                <a:sym typeface="+mn-ea"/>
              </a:rPr>
              <a:t>	</a:t>
            </a:r>
            <a:r>
              <a:rPr sz="1200" u="none" dirty="0">
                <a:solidFill>
                  <a:srgbClr val="178038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u="none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too).</a:t>
            </a:r>
            <a:endParaRPr sz="1200">
              <a:latin typeface="Arial Regular" panose="020B0604020202090204" charset="0"/>
              <a:cs typeface="Arial Regular" panose="020B0604020202090204" charset="0"/>
            </a:endParaRPr>
          </a:p>
          <a:p>
            <a:pPr>
              <a:lnSpc>
                <a:spcPct val="100000"/>
              </a:lnSpc>
              <a:spcBef>
                <a:spcPts val="410"/>
              </a:spcBef>
              <a:buAutoNum type="arabicParenR" startAt="2"/>
            </a:pPr>
            <a:endParaRPr sz="1200">
              <a:latin typeface="Arial Regular" panose="020B0604020202090204" charset="0"/>
              <a:cs typeface="Arial Regular" panose="020B0604020202090204" charset="0"/>
            </a:endParaRPr>
          </a:p>
          <a:p>
            <a:pPr marL="393065" indent="-380365">
              <a:lnSpc>
                <a:spcPct val="100000"/>
              </a:lnSpc>
              <a:buAutoNum type="arabicParenR" startAt="2"/>
              <a:tabLst>
                <a:tab pos="393065" algn="l"/>
              </a:tabLst>
            </a:pPr>
            <a:r>
              <a:rPr sz="1200" spc="-4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Create</a:t>
            </a:r>
            <a:r>
              <a:rPr sz="1200" spc="-8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7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an </a:t>
            </a:r>
            <a:r>
              <a:rPr sz="1200" spc="-4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action</a:t>
            </a:r>
            <a:r>
              <a:rPr sz="1200" spc="-7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4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for</a:t>
            </a:r>
            <a:r>
              <a:rPr sz="1200" spc="-7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4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the</a:t>
            </a:r>
            <a:r>
              <a:rPr sz="1200" spc="-7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5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model</a:t>
            </a:r>
            <a:r>
              <a:rPr sz="1200" spc="-5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b="1" spc="-10" dirty="0">
                <a:solidFill>
                  <a:srgbClr val="178038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estate.property</a:t>
            </a:r>
            <a:r>
              <a:rPr sz="1200" spc="-1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.</a:t>
            </a:r>
            <a:endParaRPr sz="1200">
              <a:latin typeface="Arial Regular" panose="020B0604020202090204" charset="0"/>
              <a:cs typeface="Arial Regular" panose="020B0604020202090204" charset="0"/>
            </a:endParaRPr>
          </a:p>
          <a:p>
            <a:pPr marL="393065" marR="392430">
              <a:lnSpc>
                <a:spcPct val="115000"/>
              </a:lnSpc>
            </a:pPr>
            <a:r>
              <a:rPr sz="1200" spc="-4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To</a:t>
            </a:r>
            <a:r>
              <a:rPr sz="1200" spc="-9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1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do</a:t>
            </a:r>
            <a:r>
              <a:rPr sz="1200" spc="-8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5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so,</a:t>
            </a:r>
            <a:r>
              <a:rPr sz="1200" spc="-8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4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create</a:t>
            </a:r>
            <a:r>
              <a:rPr sz="1200" spc="-9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6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a</a:t>
            </a:r>
            <a:r>
              <a:rPr sz="1200" spc="-8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3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record</a:t>
            </a:r>
            <a:r>
              <a:rPr sz="1200" spc="-8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6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in</a:t>
            </a:r>
            <a:r>
              <a:rPr sz="1200" spc="-8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4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the</a:t>
            </a:r>
            <a:r>
              <a:rPr sz="1200" spc="-7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b="1" dirty="0">
                <a:solidFill>
                  <a:srgbClr val="178038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ir.actions.act_window</a:t>
            </a:r>
            <a:r>
              <a:rPr sz="1200" b="1" spc="10" dirty="0">
                <a:solidFill>
                  <a:srgbClr val="178038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1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model. </a:t>
            </a:r>
            <a:r>
              <a:rPr sz="1200" spc="-3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Then</a:t>
            </a:r>
            <a:r>
              <a:rPr sz="1200" spc="-7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3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add</a:t>
            </a:r>
            <a:r>
              <a:rPr sz="1200" spc="-7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6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a</a:t>
            </a:r>
            <a:r>
              <a:rPr sz="1200" spc="-7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b="1" spc="-12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name</a:t>
            </a:r>
            <a:r>
              <a:rPr sz="1200" spc="-12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,</a:t>
            </a:r>
            <a:r>
              <a:rPr sz="1200" spc="-7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b="1" spc="-12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res_model</a:t>
            </a:r>
            <a:r>
              <a:rPr sz="1200" b="1" spc="-6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5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and</a:t>
            </a:r>
            <a:r>
              <a:rPr sz="1200" spc="-7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b="1" spc="-13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view_mode</a:t>
            </a:r>
            <a:r>
              <a:rPr sz="1200" b="1" spc="-5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6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in</a:t>
            </a:r>
            <a:r>
              <a:rPr sz="1200" spc="-7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4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the</a:t>
            </a:r>
            <a:r>
              <a:rPr sz="1200" spc="-75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1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fields.</a:t>
            </a:r>
            <a:endParaRPr sz="1200">
              <a:latin typeface="Arial Regular" panose="020B0604020202090204" charset="0"/>
              <a:cs typeface="Arial Regular" panose="020B0604020202090204" charset="0"/>
            </a:endParaRPr>
          </a:p>
          <a:p>
            <a:pPr marL="393065">
              <a:lnSpc>
                <a:spcPct val="100000"/>
              </a:lnSpc>
              <a:spcBef>
                <a:spcPts val="220"/>
              </a:spcBef>
            </a:pPr>
            <a:r>
              <a:rPr sz="1200" spc="-95" dirty="0">
                <a:solidFill>
                  <a:srgbClr val="6B6D70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NB:</a:t>
            </a:r>
            <a:r>
              <a:rPr sz="1200" spc="-80" dirty="0">
                <a:solidFill>
                  <a:srgbClr val="6B6D70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25" dirty="0">
                <a:solidFill>
                  <a:srgbClr val="6B6D70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set</a:t>
            </a:r>
            <a:r>
              <a:rPr sz="1200" spc="-75" dirty="0">
                <a:solidFill>
                  <a:srgbClr val="6B6D70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70" dirty="0">
                <a:solidFill>
                  <a:srgbClr val="6B6D70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“tree,form”</a:t>
            </a:r>
            <a:r>
              <a:rPr sz="1200" spc="-75" dirty="0">
                <a:solidFill>
                  <a:srgbClr val="6B6D70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65" dirty="0">
                <a:solidFill>
                  <a:srgbClr val="6B6D70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in</a:t>
            </a:r>
            <a:r>
              <a:rPr sz="1200" spc="-70" dirty="0">
                <a:solidFill>
                  <a:srgbClr val="6B6D70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40" dirty="0">
                <a:solidFill>
                  <a:srgbClr val="6B6D70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the</a:t>
            </a:r>
            <a:r>
              <a:rPr sz="1200" spc="-75" dirty="0">
                <a:solidFill>
                  <a:srgbClr val="6B6D70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40" dirty="0">
                <a:solidFill>
                  <a:srgbClr val="6B6D70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view</a:t>
            </a:r>
            <a:r>
              <a:rPr sz="1200" spc="-75" dirty="0">
                <a:solidFill>
                  <a:srgbClr val="6B6D70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sz="1200" spc="-10" dirty="0">
                <a:solidFill>
                  <a:srgbClr val="6B6D70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modes.</a:t>
            </a:r>
            <a:endParaRPr sz="1200" spc="-10" dirty="0">
              <a:solidFill>
                <a:srgbClr val="6B6D70"/>
              </a:solidFill>
              <a:latin typeface="Arial Regular" panose="020B0604020202090204" charset="0"/>
              <a:cs typeface="Arial Regular" panose="020B0604020202090204" charset="0"/>
            </a:endParaRPr>
          </a:p>
          <a:p>
            <a:pPr marL="367030" marR="5080" indent="-354965">
              <a:lnSpc>
                <a:spcPct val="115000"/>
              </a:lnSpc>
              <a:spcBef>
                <a:spcPts val="100"/>
              </a:spcBef>
              <a:tabLst>
                <a:tab pos="367030" algn="l"/>
              </a:tabLst>
            </a:pPr>
            <a:endParaRPr sz="1200"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075270" y="1166657"/>
            <a:ext cx="3298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4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menus</a:t>
            </a:r>
            <a:r>
              <a:rPr sz="1400" b="1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</a:t>
            </a:r>
            <a:r>
              <a:rPr sz="14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4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new</a:t>
            </a:r>
            <a:r>
              <a:rPr sz="14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custom</a:t>
            </a:r>
            <a:r>
              <a:rPr sz="14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model.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77881" y="1748316"/>
            <a:ext cx="506730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030" marR="5080" indent="-354965">
              <a:lnSpc>
                <a:spcPct val="115000"/>
              </a:lnSpc>
              <a:spcBef>
                <a:spcPts val="100"/>
              </a:spcBef>
              <a:tabLst>
                <a:tab pos="367030" algn="l"/>
                <a:tab pos="3801110" algn="l"/>
                <a:tab pos="4671695" algn="l"/>
              </a:tabLst>
            </a:pP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1)</a:t>
            </a:r>
            <a:r>
              <a:rPr sz="12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200" spc="-1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9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estate</a:t>
            </a:r>
            <a:r>
              <a:rPr sz="1200" b="1" spc="-1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module,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previously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created </a:t>
            </a:r>
            <a:r>
              <a:rPr sz="1200" b="1" spc="-10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views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directory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create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new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xml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file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estate_menu.xml</a:t>
            </a:r>
            <a:r>
              <a:rPr sz="1050" b="1" spc="-27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store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menus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 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module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(don’t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forget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define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it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manifest</a:t>
            </a: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u="heavy" dirty="0">
                <a:solidFill>
                  <a:srgbClr val="178038"/>
                </a:solidFill>
                <a:uFill>
                  <a:solidFill>
                    <a:srgbClr val="167F37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100" b="1" u="none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manifest</a:t>
            </a:r>
            <a:r>
              <a:rPr sz="1100" u="heavy" dirty="0">
                <a:solidFill>
                  <a:srgbClr val="178038"/>
                </a:solidFill>
                <a:uFill>
                  <a:solidFill>
                    <a:srgbClr val="167F37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100" u="none" spc="-20" dirty="0">
                <a:solidFill>
                  <a:srgbClr val="178038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200" u="none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too).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56450" y="2589562"/>
            <a:ext cx="4909185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8620" marR="5080" indent="-376555">
              <a:lnSpc>
                <a:spcPct val="115000"/>
              </a:lnSpc>
              <a:spcBef>
                <a:spcPts val="100"/>
              </a:spcBef>
              <a:tabLst>
                <a:tab pos="388620" algn="l"/>
              </a:tabLst>
            </a:pP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2)</a:t>
            </a:r>
            <a:r>
              <a:rPr sz="12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Create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three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levels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menus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estate.property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action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created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previous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exercise.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95541" y="4471813"/>
            <a:ext cx="6264910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120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Help:</a:t>
            </a:r>
            <a:r>
              <a:rPr sz="1200" spc="-2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Remember</a:t>
            </a:r>
            <a:r>
              <a:rPr sz="1200" spc="-2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that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we</a:t>
            </a:r>
            <a:r>
              <a:rPr sz="1200" spc="-2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create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different</a:t>
            </a:r>
            <a:r>
              <a:rPr sz="1200" spc="-2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groups</a:t>
            </a:r>
            <a:r>
              <a:rPr sz="1200" spc="-2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give</a:t>
            </a:r>
            <a:r>
              <a:rPr sz="1200" spc="-2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different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types</a:t>
            </a:r>
            <a:r>
              <a:rPr sz="1200" spc="-2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access.</a:t>
            </a:r>
            <a:r>
              <a:rPr sz="1200" spc="-2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If</a:t>
            </a:r>
            <a:r>
              <a:rPr sz="1200" spc="-2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you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want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-3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be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able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create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or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modify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records,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you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might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need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your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user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right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group.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13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950" y="180975"/>
            <a:ext cx="306959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grpSp>
        <p:nvGrpSpPr>
          <p:cNvPr id="14" name="object 5"/>
          <p:cNvGrpSpPr/>
          <p:nvPr/>
        </p:nvGrpSpPr>
        <p:grpSpPr>
          <a:xfrm>
            <a:off x="548005" y="1146810"/>
            <a:ext cx="2216785" cy="4154805"/>
            <a:chOff x="548186" y="1146660"/>
            <a:chExt cx="2216785" cy="3596640"/>
          </a:xfrm>
        </p:grpSpPr>
        <p:sp>
          <p:nvSpPr>
            <p:cNvPr id="15" name="object 6"/>
            <p:cNvSpPr/>
            <p:nvPr/>
          </p:nvSpPr>
          <p:spPr>
            <a:xfrm>
              <a:off x="552948" y="1151422"/>
              <a:ext cx="1943100" cy="3344545"/>
            </a:xfrm>
            <a:custGeom>
              <a:avLst/>
              <a:gdLst/>
              <a:ahLst/>
              <a:cxnLst/>
              <a:rect l="l" t="t" r="r" b="b"/>
              <a:pathLst>
                <a:path w="1943100" h="3344545">
                  <a:moveTo>
                    <a:pt x="1830591" y="3344393"/>
                  </a:moveTo>
                  <a:lnTo>
                    <a:pt x="112504" y="3344393"/>
                  </a:lnTo>
                  <a:lnTo>
                    <a:pt x="68712" y="3335551"/>
                  </a:lnTo>
                  <a:lnTo>
                    <a:pt x="32951" y="3311440"/>
                  </a:lnTo>
                  <a:lnTo>
                    <a:pt x="8841" y="3275680"/>
                  </a:lnTo>
                  <a:lnTo>
                    <a:pt x="0" y="3231893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3231893"/>
                  </a:lnTo>
                  <a:lnTo>
                    <a:pt x="1934254" y="3275680"/>
                  </a:lnTo>
                  <a:lnTo>
                    <a:pt x="1910144" y="3311440"/>
                  </a:lnTo>
                  <a:lnTo>
                    <a:pt x="1874383" y="3335551"/>
                  </a:lnTo>
                  <a:lnTo>
                    <a:pt x="1830591" y="33443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p/>
          </p:txBody>
        </p:sp>
        <p:sp>
          <p:nvSpPr>
            <p:cNvPr id="16" name="object 7"/>
            <p:cNvSpPr/>
            <p:nvPr/>
          </p:nvSpPr>
          <p:spPr>
            <a:xfrm>
              <a:off x="552948" y="1151422"/>
              <a:ext cx="1943100" cy="3344545"/>
            </a:xfrm>
            <a:custGeom>
              <a:avLst/>
              <a:gdLst/>
              <a:ahLst/>
              <a:cxnLst/>
              <a:rect l="l" t="t" r="r" b="b"/>
              <a:pathLst>
                <a:path w="1943100" h="3344545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3231893"/>
                  </a:lnTo>
                  <a:lnTo>
                    <a:pt x="1934254" y="3275680"/>
                  </a:lnTo>
                  <a:lnTo>
                    <a:pt x="1910144" y="3311440"/>
                  </a:lnTo>
                  <a:lnTo>
                    <a:pt x="1874383" y="3335551"/>
                  </a:lnTo>
                  <a:lnTo>
                    <a:pt x="1830591" y="3344393"/>
                  </a:lnTo>
                  <a:lnTo>
                    <a:pt x="112504" y="3344393"/>
                  </a:lnTo>
                  <a:lnTo>
                    <a:pt x="68712" y="3335551"/>
                  </a:lnTo>
                  <a:lnTo>
                    <a:pt x="32951" y="3311440"/>
                  </a:lnTo>
                  <a:lnTo>
                    <a:pt x="8841" y="3275680"/>
                  </a:lnTo>
                  <a:lnTo>
                    <a:pt x="0" y="3231893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p/>
          </p:txBody>
        </p:sp>
        <p:pic>
          <p:nvPicPr>
            <p:cNvPr id="17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2525" y="4330616"/>
              <a:ext cx="342178" cy="412674"/>
            </a:xfrm>
            <a:prstGeom prst="rect">
              <a:avLst/>
            </a:prstGeom>
          </p:spPr>
        </p:pic>
      </p:grpSp>
      <p:sp>
        <p:nvSpPr>
          <p:cNvPr id="38" name="object 6"/>
          <p:cNvSpPr txBox="1"/>
          <p:nvPr/>
        </p:nvSpPr>
        <p:spPr>
          <a:xfrm>
            <a:off x="603250" y="1298575"/>
            <a:ext cx="1819275" cy="3526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3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0" dirty="0">
                <a:latin typeface="Verdana" panose="020B0804030504040204" charset="0"/>
                <a:cs typeface="Verdana" panose="020B0804030504040204" charset="0"/>
              </a:rPr>
              <a:t>Access</a:t>
            </a:r>
            <a:r>
              <a:rPr sz="1400" b="0" spc="-80" dirty="0">
                <a:latin typeface="Verdana" panose="020B0804030504040204" charset="0"/>
                <a:cs typeface="Verdana" panose="020B0804030504040204" charset="0"/>
              </a:rPr>
              <a:t> </a:t>
            </a:r>
            <a:r>
              <a:rPr sz="1400" b="0" spc="-10" dirty="0">
                <a:latin typeface="Verdana" panose="020B0804030504040204" charset="0"/>
                <a:cs typeface="Verdana" panose="020B0804030504040204" charset="0"/>
              </a:rPr>
              <a:t>rights</a:t>
            </a:r>
            <a:endParaRPr sz="1400" b="0" spc="-10" dirty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 spc="-10" dirty="0">
                <a:latin typeface="Verdana" panose="020B0804030504040204" charset="0"/>
                <a:cs typeface="Verdana" panose="020B0804030504040204" charset="0"/>
              </a:rPr>
              <a:t>Fields view attrs</a:t>
            </a:r>
            <a:endParaRPr sz="1400" b="0" spc="-10" dirty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List View</a:t>
            </a: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Form View</a:t>
            </a: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Search View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Action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Action Menu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943" y="2000170"/>
            <a:ext cx="2312570" cy="567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508000" y="1631950"/>
            <a:ext cx="785304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33333"/>
                </a:solidFill>
                <a:sym typeface="+mn-ea"/>
              </a:rPr>
              <a:t>Ordering, Basic Views</a:t>
            </a:r>
            <a:endParaRPr spc="-145" dirty="0">
              <a:solidFill>
                <a:srgbClr val="333333"/>
              </a:solidFill>
              <a:sym typeface="+mn-ea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152400" y="209550"/>
            <a:ext cx="1600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49" y="3581917"/>
            <a:ext cx="2763520" cy="1581150"/>
            <a:chOff x="-19049" y="3581917"/>
            <a:chExt cx="2763520" cy="158115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698" cy="14128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816379"/>
              <a:ext cx="2463977" cy="13413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821949" y="1008153"/>
            <a:ext cx="1128395" cy="83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100"/>
              </a:spcBef>
              <a:buClr>
                <a:srgbClr val="704B67"/>
              </a:buClr>
              <a:buSzPct val="87000"/>
              <a:buFont typeface="Arial" panose="020B0604020202090204"/>
              <a:buChar char="●"/>
              <a:tabLst>
                <a:tab pos="340360" algn="l"/>
              </a:tabLst>
            </a:pPr>
            <a:r>
              <a:rPr sz="1500" b="1" spc="-1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string</a:t>
            </a:r>
            <a:endParaRPr sz="15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975"/>
              </a:spcBef>
              <a:buClr>
                <a:srgbClr val="704B67"/>
              </a:buClr>
              <a:buFont typeface="Arial" panose="020B0604020202090204"/>
              <a:buChar char="●"/>
            </a:pPr>
            <a:endParaRPr sz="1500">
              <a:latin typeface="Verdana" panose="020B0804030504040204"/>
              <a:cs typeface="Verdana" panose="020B0804030504040204"/>
            </a:endParaRPr>
          </a:p>
          <a:p>
            <a:pPr marL="340360" indent="-327660" algn="dist">
              <a:lnSpc>
                <a:spcPct val="100000"/>
              </a:lnSpc>
              <a:buClr>
                <a:srgbClr val="704B67"/>
              </a:buClr>
              <a:buSzPct val="87000"/>
              <a:buFont typeface="Arial" panose="020B0604020202090204"/>
              <a:buChar char="●"/>
              <a:tabLst>
                <a:tab pos="340360" algn="l"/>
              </a:tabLst>
            </a:pPr>
            <a:r>
              <a:rPr sz="1500" b="1" spc="-105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invisible</a:t>
            </a:r>
            <a:endParaRPr sz="15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21949" y="2177061"/>
            <a:ext cx="11156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indent="-327660" algn="dist">
              <a:lnSpc>
                <a:spcPct val="100000"/>
              </a:lnSpc>
              <a:spcBef>
                <a:spcPts val="100"/>
              </a:spcBef>
              <a:buClr>
                <a:srgbClr val="704B67"/>
              </a:buClr>
              <a:buSzPct val="93000"/>
              <a:buFont typeface="Arial" panose="020B0604020202090204"/>
              <a:buChar char="●"/>
              <a:tabLst>
                <a:tab pos="340360" algn="l"/>
              </a:tabLst>
            </a:pPr>
            <a:r>
              <a:rPr sz="1400" b="1" spc="-11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readonly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21949" y="2730777"/>
            <a:ext cx="1086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indent="-327660" algn="dist">
              <a:lnSpc>
                <a:spcPct val="100000"/>
              </a:lnSpc>
              <a:spcBef>
                <a:spcPts val="100"/>
              </a:spcBef>
              <a:buClr>
                <a:srgbClr val="704B67"/>
              </a:buClr>
              <a:buSzPct val="93000"/>
              <a:buFont typeface="Arial" panose="020B0604020202090204"/>
              <a:buChar char="●"/>
              <a:tabLst>
                <a:tab pos="340360" algn="l"/>
              </a:tabLst>
            </a:pPr>
            <a:r>
              <a:rPr sz="1400" b="1" spc="-114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required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77573" y="1474547"/>
            <a:ext cx="2740025" cy="1975485"/>
            <a:chOff x="577573" y="1474547"/>
            <a:chExt cx="2740025" cy="197548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573" y="1474547"/>
              <a:ext cx="2739794" cy="19751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4723" y="1512646"/>
              <a:ext cx="2625494" cy="1860896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5711413" y="1339584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5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640713" y="2422357"/>
            <a:ext cx="138430" cy="320675"/>
          </a:xfrm>
          <a:custGeom>
            <a:avLst/>
            <a:gdLst/>
            <a:ahLst/>
            <a:cxnLst/>
            <a:rect l="l" t="t" r="r" b="b"/>
            <a:pathLst>
              <a:path w="138429" h="320675">
                <a:moveTo>
                  <a:pt x="69149" y="320111"/>
                </a:moveTo>
                <a:lnTo>
                  <a:pt x="0" y="320111"/>
                </a:lnTo>
                <a:lnTo>
                  <a:pt x="69149" y="160037"/>
                </a:lnTo>
                <a:lnTo>
                  <a:pt x="0" y="0"/>
                </a:lnTo>
                <a:lnTo>
                  <a:pt x="69149" y="0"/>
                </a:lnTo>
                <a:lnTo>
                  <a:pt x="138299" y="160037"/>
                </a:lnTo>
                <a:lnTo>
                  <a:pt x="69149" y="320111"/>
                </a:lnTo>
                <a:close/>
              </a:path>
            </a:pathLst>
          </a:custGeom>
          <a:solidFill>
            <a:srgbClr val="1AB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08363" y="2957594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4">
                <a:moveTo>
                  <a:pt x="2999" y="0"/>
                </a:moveTo>
                <a:lnTo>
                  <a:pt x="0" y="846323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895048" y="3284493"/>
            <a:ext cx="5677535" cy="1529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7460" indent="-328295">
              <a:lnSpc>
                <a:spcPct val="100000"/>
              </a:lnSpc>
              <a:spcBef>
                <a:spcPts val="100"/>
              </a:spcBef>
              <a:buClr>
                <a:srgbClr val="704B67"/>
              </a:buClr>
              <a:buSzPct val="93000"/>
              <a:buFont typeface="Arial" panose="020B0604020202090204"/>
              <a:buChar char="●"/>
              <a:tabLst>
                <a:tab pos="1267460" algn="l"/>
              </a:tabLst>
            </a:pPr>
            <a:r>
              <a:rPr sz="1400" b="1" spc="-1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default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975"/>
              </a:spcBef>
              <a:buClr>
                <a:srgbClr val="704B67"/>
              </a:buClr>
              <a:buFont typeface="Arial" panose="020B0604020202090204"/>
              <a:buChar char="●"/>
            </a:pPr>
            <a:endParaRPr sz="1400">
              <a:latin typeface="Verdana" panose="020B0804030504040204"/>
              <a:cs typeface="Verdana" panose="020B0804030504040204"/>
            </a:endParaRPr>
          </a:p>
          <a:p>
            <a:pPr marL="1267460" indent="-328295">
              <a:lnSpc>
                <a:spcPct val="100000"/>
              </a:lnSpc>
              <a:buClr>
                <a:srgbClr val="704B67"/>
              </a:buClr>
              <a:buSzPct val="93000"/>
              <a:buFont typeface="Arial" panose="020B0604020202090204"/>
              <a:buChar char="●"/>
              <a:tabLst>
                <a:tab pos="1267460" algn="l"/>
              </a:tabLst>
            </a:pPr>
            <a:r>
              <a:rPr sz="1400" b="1" spc="-1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domain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</a:pPr>
            <a:endParaRPr sz="14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605"/>
              </a:spcBef>
            </a:pPr>
            <a:endParaRPr sz="1400">
              <a:latin typeface="Verdana" panose="020B0804030504040204"/>
              <a:cs typeface="Verdana" panose="020B0804030504040204"/>
            </a:endParaRPr>
          </a:p>
          <a:p>
            <a:pPr marL="12700">
              <a:lnSpc>
                <a:spcPct val="100000"/>
              </a:lnSpc>
            </a:pPr>
            <a:r>
              <a:rPr sz="1500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info</a:t>
            </a:r>
            <a:r>
              <a:rPr sz="1500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500" spc="-2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=</a:t>
            </a:r>
            <a:r>
              <a:rPr sz="1500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500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fields.Char(string="Test",</a:t>
            </a:r>
            <a:r>
              <a:rPr sz="1500" spc="-5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500" spc="-7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required=True,</a:t>
            </a:r>
            <a:r>
              <a:rPr sz="1500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500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default="test")</a:t>
            </a:r>
            <a:endParaRPr sz="15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05397" y="345074"/>
            <a:ext cx="1333644" cy="32009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121339" y="2013764"/>
            <a:ext cx="249809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5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Modification</a:t>
            </a:r>
            <a:r>
              <a:rPr sz="1400" i="1" spc="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i="1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400" i="1" spc="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i="1" spc="6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400" i="1" spc="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1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views</a:t>
            </a:r>
            <a:r>
              <a:rPr sz="1400" b="1" spc="-6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i="1" spc="-2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can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21339" y="2440483"/>
            <a:ext cx="225488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5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be</a:t>
            </a:r>
            <a:r>
              <a:rPr sz="1400" i="1" spc="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i="1" spc="5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done</a:t>
            </a:r>
            <a:r>
              <a:rPr sz="1400" i="1" spc="1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i="1" spc="7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with</a:t>
            </a:r>
            <a:r>
              <a:rPr sz="1400" i="1" spc="1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2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python</a:t>
            </a:r>
            <a:r>
              <a:rPr sz="1400" b="1" spc="-7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i="1" spc="4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code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21339" y="2867203"/>
            <a:ext cx="234378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using</a:t>
            </a:r>
            <a:r>
              <a:rPr sz="1400" i="1" spc="5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i="1" spc="6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400" i="1" spc="49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8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fields</a:t>
            </a:r>
            <a:r>
              <a:rPr sz="1400" b="1" spc="-3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8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attributes</a:t>
            </a:r>
            <a:r>
              <a:rPr sz="1400" spc="-8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.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72085" y="180975"/>
            <a:ext cx="346583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dist">
              <a:lnSpc>
                <a:spcPct val="100000"/>
              </a:lnSpc>
              <a:spcBef>
                <a:spcPts val="100"/>
              </a:spcBef>
            </a:pPr>
            <a:r>
              <a:rPr sz="2400" spc="-235" dirty="0">
                <a:solidFill>
                  <a:srgbClr val="333333"/>
                </a:solidFill>
              </a:rPr>
              <a:t>Fields</a:t>
            </a:r>
            <a:r>
              <a:rPr sz="2400" spc="40" dirty="0">
                <a:solidFill>
                  <a:srgbClr val="333333"/>
                </a:solidFill>
              </a:rPr>
              <a:t> </a:t>
            </a:r>
            <a:r>
              <a:rPr sz="2400" spc="-90" dirty="0">
                <a:solidFill>
                  <a:srgbClr val="333333"/>
                </a:solidFill>
              </a:rPr>
              <a:t>attributes</a:t>
            </a:r>
            <a:r>
              <a:rPr sz="2400" spc="-10" dirty="0">
                <a:solidFill>
                  <a:srgbClr val="333333"/>
                </a:solidFill>
              </a:rPr>
              <a:t> </a:t>
            </a:r>
            <a:r>
              <a:rPr sz="2400" spc="-50" dirty="0">
                <a:solidFill>
                  <a:srgbClr val="333333"/>
                </a:solidFill>
              </a:rPr>
              <a:t>(again)</a:t>
            </a:r>
            <a:endParaRPr sz="2400"/>
          </a:p>
        </p:txBody>
      </p: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562467" y="89913"/>
            <a:ext cx="293974" cy="29399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268235" y="2697469"/>
            <a:ext cx="681598" cy="365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07263" y="834710"/>
            <a:ext cx="1785620" cy="794385"/>
            <a:chOff x="5707263" y="834710"/>
            <a:chExt cx="1785620" cy="79438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707263" y="834710"/>
              <a:ext cx="1784996" cy="7940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64413" y="872810"/>
              <a:ext cx="1671320" cy="680085"/>
            </a:xfrm>
            <a:custGeom>
              <a:avLst/>
              <a:gdLst/>
              <a:ahLst/>
              <a:cxnLst/>
              <a:rect l="l" t="t" r="r" b="b"/>
              <a:pathLst>
                <a:path w="1671320" h="680085">
                  <a:moveTo>
                    <a:pt x="1670696" y="679798"/>
                  </a:moveTo>
                  <a:lnTo>
                    <a:pt x="0" y="679798"/>
                  </a:lnTo>
                  <a:lnTo>
                    <a:pt x="0" y="0"/>
                  </a:lnTo>
                  <a:lnTo>
                    <a:pt x="1670696" y="0"/>
                  </a:lnTo>
                  <a:lnTo>
                    <a:pt x="1670696" y="679798"/>
                  </a:lnTo>
                  <a:close/>
                </a:path>
              </a:pathLst>
            </a:custGeom>
            <a:solidFill>
              <a:srgbClr val="D1C3C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6394467" y="1084602"/>
            <a:ext cx="53403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i="1" spc="-10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</a:rPr>
              <a:t>views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51721" y="834710"/>
            <a:ext cx="4443095" cy="794385"/>
            <a:chOff x="1651721" y="834710"/>
            <a:chExt cx="4443095" cy="794385"/>
          </a:xfrm>
        </p:grpSpPr>
        <p:sp>
          <p:nvSpPr>
            <p:cNvPr id="7" name="object 7"/>
            <p:cNvSpPr/>
            <p:nvPr/>
          </p:nvSpPr>
          <p:spPr>
            <a:xfrm>
              <a:off x="2949308" y="872794"/>
              <a:ext cx="3145155" cy="680085"/>
            </a:xfrm>
            <a:custGeom>
              <a:avLst/>
              <a:gdLst/>
              <a:ahLst/>
              <a:cxnLst/>
              <a:rect l="l" t="t" r="r" b="b"/>
              <a:pathLst>
                <a:path w="3145154" h="680085">
                  <a:moveTo>
                    <a:pt x="1167003" y="339902"/>
                  </a:moveTo>
                  <a:lnTo>
                    <a:pt x="827100" y="0"/>
                  </a:lnTo>
                  <a:lnTo>
                    <a:pt x="0" y="0"/>
                  </a:lnTo>
                  <a:lnTo>
                    <a:pt x="339902" y="339902"/>
                  </a:lnTo>
                  <a:lnTo>
                    <a:pt x="0" y="679792"/>
                  </a:lnTo>
                  <a:lnTo>
                    <a:pt x="827100" y="679792"/>
                  </a:lnTo>
                  <a:lnTo>
                    <a:pt x="1167003" y="339902"/>
                  </a:lnTo>
                  <a:close/>
                </a:path>
                <a:path w="3145154" h="680085">
                  <a:moveTo>
                    <a:pt x="3145142" y="339915"/>
                  </a:moveTo>
                  <a:lnTo>
                    <a:pt x="2805252" y="25"/>
                  </a:lnTo>
                  <a:lnTo>
                    <a:pt x="2280551" y="25"/>
                  </a:lnTo>
                  <a:lnTo>
                    <a:pt x="2620454" y="339915"/>
                  </a:lnTo>
                  <a:lnTo>
                    <a:pt x="2280551" y="679818"/>
                  </a:lnTo>
                  <a:lnTo>
                    <a:pt x="2805252" y="679818"/>
                  </a:lnTo>
                  <a:lnTo>
                    <a:pt x="3145142" y="339915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1721" y="834710"/>
              <a:ext cx="1879796" cy="79409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08871" y="872810"/>
              <a:ext cx="1765935" cy="680085"/>
            </a:xfrm>
            <a:custGeom>
              <a:avLst/>
              <a:gdLst/>
              <a:ahLst/>
              <a:cxnLst/>
              <a:rect l="l" t="t" r="r" b="b"/>
              <a:pathLst>
                <a:path w="1765935" h="680085">
                  <a:moveTo>
                    <a:pt x="1425597" y="679798"/>
                  </a:moveTo>
                  <a:lnTo>
                    <a:pt x="0" y="679798"/>
                  </a:lnTo>
                  <a:lnTo>
                    <a:pt x="0" y="0"/>
                  </a:lnTo>
                  <a:lnTo>
                    <a:pt x="1425597" y="0"/>
                  </a:lnTo>
                  <a:lnTo>
                    <a:pt x="1765496" y="339899"/>
                  </a:lnTo>
                  <a:lnTo>
                    <a:pt x="1425597" y="679798"/>
                  </a:lnTo>
                  <a:close/>
                </a:path>
              </a:pathLst>
            </a:custGeom>
            <a:solidFill>
              <a:srgbClr val="D1C3C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111647" y="1064033"/>
            <a:ext cx="584200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b="1" i="1" spc="-15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</a:rPr>
              <a:t>menu</a:t>
            </a:r>
            <a:endParaRPr sz="16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610517" y="834698"/>
            <a:ext cx="2015489" cy="794385"/>
            <a:chOff x="3610517" y="834698"/>
            <a:chExt cx="2015489" cy="79438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0517" y="834698"/>
              <a:ext cx="2015395" cy="79409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67667" y="872798"/>
              <a:ext cx="1901189" cy="680085"/>
            </a:xfrm>
            <a:custGeom>
              <a:avLst/>
              <a:gdLst/>
              <a:ahLst/>
              <a:cxnLst/>
              <a:rect l="l" t="t" r="r" b="b"/>
              <a:pathLst>
                <a:path w="1901189" h="680085">
                  <a:moveTo>
                    <a:pt x="1561196" y="679798"/>
                  </a:moveTo>
                  <a:lnTo>
                    <a:pt x="0" y="679798"/>
                  </a:lnTo>
                  <a:lnTo>
                    <a:pt x="339899" y="339899"/>
                  </a:lnTo>
                  <a:lnTo>
                    <a:pt x="0" y="0"/>
                  </a:lnTo>
                  <a:lnTo>
                    <a:pt x="1561196" y="0"/>
                  </a:lnTo>
                  <a:lnTo>
                    <a:pt x="1901096" y="339899"/>
                  </a:lnTo>
                  <a:lnTo>
                    <a:pt x="1561196" y="679798"/>
                  </a:lnTo>
                  <a:close/>
                </a:path>
              </a:pathLst>
            </a:custGeom>
            <a:solidFill>
              <a:srgbClr val="D1C3C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286630" y="1084588"/>
            <a:ext cx="56959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i="1" spc="-9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</a:rPr>
              <a:t>action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-19049" y="1595249"/>
            <a:ext cx="9072245" cy="3567429"/>
            <a:chOff x="-19049" y="1595249"/>
            <a:chExt cx="9072245" cy="3567429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730647"/>
              <a:ext cx="2549698" cy="14128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816379"/>
              <a:ext cx="2463977" cy="134139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595249"/>
              <a:ext cx="373661" cy="3737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58736" y="4769765"/>
              <a:ext cx="373712" cy="3737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774" y="1737306"/>
              <a:ext cx="5333764" cy="173536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3024" y="1813506"/>
              <a:ext cx="5143264" cy="154486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43974" y="1794446"/>
              <a:ext cx="5181600" cy="1583055"/>
            </a:xfrm>
            <a:custGeom>
              <a:avLst/>
              <a:gdLst/>
              <a:ahLst/>
              <a:cxnLst/>
              <a:rect l="l" t="t" r="r" b="b"/>
              <a:pathLst>
                <a:path w="5181600" h="1583054">
                  <a:moveTo>
                    <a:pt x="0" y="0"/>
                  </a:moveTo>
                  <a:lnTo>
                    <a:pt x="5181364" y="0"/>
                  </a:lnTo>
                  <a:lnTo>
                    <a:pt x="5181364" y="1582971"/>
                  </a:lnTo>
                  <a:lnTo>
                    <a:pt x="0" y="1582971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43894" y="2910869"/>
              <a:ext cx="3946792" cy="209469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39144" y="2987069"/>
              <a:ext cx="3756292" cy="190419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820094" y="2968019"/>
              <a:ext cx="3794760" cy="1942464"/>
            </a:xfrm>
            <a:custGeom>
              <a:avLst/>
              <a:gdLst/>
              <a:ahLst/>
              <a:cxnLst/>
              <a:rect l="l" t="t" r="r" b="b"/>
              <a:pathLst>
                <a:path w="3794759" h="1942464">
                  <a:moveTo>
                    <a:pt x="0" y="0"/>
                  </a:moveTo>
                  <a:lnTo>
                    <a:pt x="3794392" y="0"/>
                  </a:lnTo>
                  <a:lnTo>
                    <a:pt x="3794392" y="1942296"/>
                  </a:lnTo>
                  <a:lnTo>
                    <a:pt x="0" y="194229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51615" y="1989346"/>
              <a:ext cx="4101016" cy="214067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46864" y="2065545"/>
              <a:ext cx="3910517" cy="195017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027814" y="2046493"/>
              <a:ext cx="3949065" cy="1988820"/>
            </a:xfrm>
            <a:custGeom>
              <a:avLst/>
              <a:gdLst/>
              <a:ahLst/>
              <a:cxnLst/>
              <a:rect l="l" t="t" r="r" b="b"/>
              <a:pathLst>
                <a:path w="3949065" h="1988820">
                  <a:moveTo>
                    <a:pt x="0" y="0"/>
                  </a:moveTo>
                  <a:lnTo>
                    <a:pt x="3948617" y="0"/>
                  </a:lnTo>
                  <a:lnTo>
                    <a:pt x="3948617" y="1988273"/>
                  </a:lnTo>
                  <a:lnTo>
                    <a:pt x="0" y="1988273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393065" y="180975"/>
            <a:ext cx="205613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dist">
              <a:lnSpc>
                <a:spcPct val="100000"/>
              </a:lnSpc>
              <a:spcBef>
                <a:spcPts val="100"/>
              </a:spcBef>
            </a:pPr>
            <a:r>
              <a:rPr sz="3200" spc="-215" dirty="0">
                <a:solidFill>
                  <a:srgbClr val="333333"/>
                </a:solidFill>
              </a:rPr>
              <a:t>Basic</a:t>
            </a:r>
            <a:r>
              <a:rPr sz="3200" spc="60" dirty="0">
                <a:solidFill>
                  <a:srgbClr val="333333"/>
                </a:solidFill>
              </a:rPr>
              <a:t> </a:t>
            </a:r>
            <a:r>
              <a:rPr sz="3200" spc="-340" dirty="0">
                <a:solidFill>
                  <a:srgbClr val="333333"/>
                </a:solidFill>
              </a:rPr>
              <a:t>views</a:t>
            </a:r>
            <a:endParaRPr sz="3200"/>
          </a:p>
        </p:txBody>
      </p:sp>
      <p:pic>
        <p:nvPicPr>
          <p:cNvPr id="39" name="object 3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63474" y="586666"/>
            <a:ext cx="425999" cy="3657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433291" y="219943"/>
            <a:ext cx="246073" cy="2460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4287" y="3740342"/>
            <a:ext cx="2758440" cy="1417955"/>
            <a:chOff x="-14287" y="3740342"/>
            <a:chExt cx="2758440" cy="14179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8223" y="1207006"/>
            <a:ext cx="604438" cy="1623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46760" y="1033145"/>
            <a:ext cx="4819650" cy="388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dist">
              <a:lnSpc>
                <a:spcPct val="100000"/>
              </a:lnSpc>
              <a:spcBef>
                <a:spcPts val="95"/>
              </a:spcBef>
            </a:pPr>
            <a:r>
              <a:rPr sz="2450" b="1" i="1" spc="-47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Views</a:t>
            </a:r>
            <a:r>
              <a:rPr sz="2450" b="1" i="1" spc="-3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500" i="1" spc="-2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=</a:t>
            </a:r>
            <a:r>
              <a:rPr sz="1500" i="1" spc="-9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5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instances</a:t>
            </a:r>
            <a:r>
              <a:rPr sz="1500" i="1" spc="-8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5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500" i="1" spc="-9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5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5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500" b="1" i="1" spc="-14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ir.ui.view</a:t>
            </a:r>
            <a:r>
              <a:rPr sz="1500" b="1" i="1" spc="-6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5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model.</a:t>
            </a:r>
            <a:endParaRPr sz="15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5798" y="1529921"/>
            <a:ext cx="4309110" cy="2112010"/>
            <a:chOff x="625798" y="1529921"/>
            <a:chExt cx="4309110" cy="21120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798" y="1529921"/>
              <a:ext cx="4308891" cy="21116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01998" y="1587071"/>
              <a:ext cx="4156710" cy="1959610"/>
            </a:xfrm>
            <a:custGeom>
              <a:avLst/>
              <a:gdLst/>
              <a:ahLst/>
              <a:cxnLst/>
              <a:rect l="l" t="t" r="r" b="b"/>
              <a:pathLst>
                <a:path w="4156710" h="1959610">
                  <a:moveTo>
                    <a:pt x="3916842" y="1959296"/>
                  </a:moveTo>
                  <a:lnTo>
                    <a:pt x="239642" y="1959296"/>
                  </a:lnTo>
                  <a:lnTo>
                    <a:pt x="191346" y="1954427"/>
                  </a:lnTo>
                  <a:lnTo>
                    <a:pt x="146362" y="1940462"/>
                  </a:lnTo>
                  <a:lnTo>
                    <a:pt x="105656" y="1918366"/>
                  </a:lnTo>
                  <a:lnTo>
                    <a:pt x="70189" y="1889102"/>
                  </a:lnTo>
                  <a:lnTo>
                    <a:pt x="40927" y="1853634"/>
                  </a:lnTo>
                  <a:lnTo>
                    <a:pt x="18832" y="1812926"/>
                  </a:lnTo>
                  <a:lnTo>
                    <a:pt x="4868" y="1767942"/>
                  </a:lnTo>
                  <a:lnTo>
                    <a:pt x="0" y="1719646"/>
                  </a:lnTo>
                  <a:lnTo>
                    <a:pt x="0" y="239642"/>
                  </a:lnTo>
                  <a:lnTo>
                    <a:pt x="4868" y="191346"/>
                  </a:lnTo>
                  <a:lnTo>
                    <a:pt x="18832" y="146362"/>
                  </a:lnTo>
                  <a:lnTo>
                    <a:pt x="40927" y="105656"/>
                  </a:lnTo>
                  <a:lnTo>
                    <a:pt x="70189" y="70189"/>
                  </a:lnTo>
                  <a:lnTo>
                    <a:pt x="105656" y="40927"/>
                  </a:lnTo>
                  <a:lnTo>
                    <a:pt x="146362" y="18832"/>
                  </a:lnTo>
                  <a:lnTo>
                    <a:pt x="191346" y="4868"/>
                  </a:lnTo>
                  <a:lnTo>
                    <a:pt x="239642" y="0"/>
                  </a:lnTo>
                  <a:lnTo>
                    <a:pt x="3916842" y="0"/>
                  </a:lnTo>
                  <a:lnTo>
                    <a:pt x="3963821" y="4647"/>
                  </a:lnTo>
                  <a:lnTo>
                    <a:pt x="4008560" y="18241"/>
                  </a:lnTo>
                  <a:lnTo>
                    <a:pt x="4049802" y="40262"/>
                  </a:lnTo>
                  <a:lnTo>
                    <a:pt x="4086291" y="70189"/>
                  </a:lnTo>
                  <a:lnTo>
                    <a:pt x="4116223" y="106688"/>
                  </a:lnTo>
                  <a:lnTo>
                    <a:pt x="4138248" y="147934"/>
                  </a:lnTo>
                  <a:lnTo>
                    <a:pt x="4151844" y="192671"/>
                  </a:lnTo>
                  <a:lnTo>
                    <a:pt x="4156491" y="239642"/>
                  </a:lnTo>
                  <a:lnTo>
                    <a:pt x="4156491" y="1719646"/>
                  </a:lnTo>
                  <a:lnTo>
                    <a:pt x="4151622" y="1767942"/>
                  </a:lnTo>
                  <a:lnTo>
                    <a:pt x="4137658" y="1812926"/>
                  </a:lnTo>
                  <a:lnTo>
                    <a:pt x="4115562" y="1853634"/>
                  </a:lnTo>
                  <a:lnTo>
                    <a:pt x="4086298" y="1889102"/>
                  </a:lnTo>
                  <a:lnTo>
                    <a:pt x="4050830" y="1918366"/>
                  </a:lnTo>
                  <a:lnTo>
                    <a:pt x="4010122" y="1940462"/>
                  </a:lnTo>
                  <a:lnTo>
                    <a:pt x="3965138" y="1954427"/>
                  </a:lnTo>
                  <a:lnTo>
                    <a:pt x="3916842" y="19592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01998" y="1587071"/>
              <a:ext cx="4156710" cy="1959610"/>
            </a:xfrm>
            <a:custGeom>
              <a:avLst/>
              <a:gdLst/>
              <a:ahLst/>
              <a:cxnLst/>
              <a:rect l="l" t="t" r="r" b="b"/>
              <a:pathLst>
                <a:path w="4156710" h="1959610">
                  <a:moveTo>
                    <a:pt x="0" y="239642"/>
                  </a:moveTo>
                  <a:lnTo>
                    <a:pt x="4868" y="191346"/>
                  </a:lnTo>
                  <a:lnTo>
                    <a:pt x="18832" y="146362"/>
                  </a:lnTo>
                  <a:lnTo>
                    <a:pt x="40927" y="105656"/>
                  </a:lnTo>
                  <a:lnTo>
                    <a:pt x="70189" y="70189"/>
                  </a:lnTo>
                  <a:lnTo>
                    <a:pt x="105656" y="40927"/>
                  </a:lnTo>
                  <a:lnTo>
                    <a:pt x="146362" y="18832"/>
                  </a:lnTo>
                  <a:lnTo>
                    <a:pt x="191346" y="4868"/>
                  </a:lnTo>
                  <a:lnTo>
                    <a:pt x="239642" y="0"/>
                  </a:lnTo>
                  <a:lnTo>
                    <a:pt x="3916842" y="0"/>
                  </a:lnTo>
                  <a:lnTo>
                    <a:pt x="3963821" y="4647"/>
                  </a:lnTo>
                  <a:lnTo>
                    <a:pt x="4008560" y="18241"/>
                  </a:lnTo>
                  <a:lnTo>
                    <a:pt x="4049802" y="40262"/>
                  </a:lnTo>
                  <a:lnTo>
                    <a:pt x="4086291" y="70189"/>
                  </a:lnTo>
                  <a:lnTo>
                    <a:pt x="4116223" y="106688"/>
                  </a:lnTo>
                  <a:lnTo>
                    <a:pt x="4138247" y="147934"/>
                  </a:lnTo>
                  <a:lnTo>
                    <a:pt x="4151843" y="192671"/>
                  </a:lnTo>
                  <a:lnTo>
                    <a:pt x="4156491" y="239642"/>
                  </a:lnTo>
                  <a:lnTo>
                    <a:pt x="4156491" y="1719646"/>
                  </a:lnTo>
                  <a:lnTo>
                    <a:pt x="4151622" y="1767942"/>
                  </a:lnTo>
                  <a:lnTo>
                    <a:pt x="4137658" y="1812926"/>
                  </a:lnTo>
                  <a:lnTo>
                    <a:pt x="4115561" y="1853634"/>
                  </a:lnTo>
                  <a:lnTo>
                    <a:pt x="4086298" y="1889102"/>
                  </a:lnTo>
                  <a:lnTo>
                    <a:pt x="4050830" y="1918366"/>
                  </a:lnTo>
                  <a:lnTo>
                    <a:pt x="4010122" y="1940462"/>
                  </a:lnTo>
                  <a:lnTo>
                    <a:pt x="3965138" y="1954427"/>
                  </a:lnTo>
                  <a:lnTo>
                    <a:pt x="3916842" y="1959296"/>
                  </a:lnTo>
                  <a:lnTo>
                    <a:pt x="239642" y="1959296"/>
                  </a:lnTo>
                  <a:lnTo>
                    <a:pt x="191346" y="1954427"/>
                  </a:lnTo>
                  <a:lnTo>
                    <a:pt x="146362" y="1940462"/>
                  </a:lnTo>
                  <a:lnTo>
                    <a:pt x="105656" y="1918366"/>
                  </a:lnTo>
                  <a:lnTo>
                    <a:pt x="70189" y="1889102"/>
                  </a:lnTo>
                  <a:lnTo>
                    <a:pt x="40927" y="1853634"/>
                  </a:lnTo>
                  <a:lnTo>
                    <a:pt x="18832" y="1812926"/>
                  </a:lnTo>
                  <a:lnTo>
                    <a:pt x="4868" y="1767942"/>
                  </a:lnTo>
                  <a:lnTo>
                    <a:pt x="0" y="1719646"/>
                  </a:lnTo>
                  <a:lnTo>
                    <a:pt x="0" y="239642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991630" y="1713345"/>
            <a:ext cx="3545204" cy="16541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sz="105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5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record</a:t>
            </a:r>
            <a:r>
              <a:rPr sz="1050" b="1" spc="26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id</a:t>
            </a:r>
            <a:r>
              <a:rPr sz="10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5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"MODEL_view_TYPE"</a:t>
            </a:r>
            <a:r>
              <a:rPr sz="1050" b="1" spc="28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4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model</a:t>
            </a:r>
            <a:r>
              <a:rPr sz="105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5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"ir.ui.view"</a:t>
            </a:r>
            <a:r>
              <a:rPr sz="105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50">
              <a:latin typeface="Trebuchet MS" panose="020B0703020202090204"/>
              <a:cs typeface="Trebuchet MS" panose="020B0703020202090204"/>
            </a:endParaRPr>
          </a:p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sz="1050" b="1" spc="9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50" b="1" spc="9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50" b="1" spc="27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5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"name"</a:t>
            </a:r>
            <a:r>
              <a:rPr sz="10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&gt;model.view.type&lt;/</a:t>
            </a:r>
            <a:r>
              <a:rPr sz="105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50">
              <a:latin typeface="Trebuchet MS" panose="020B0703020202090204"/>
              <a:cs typeface="Trebuchet MS" panose="020B0703020202090204"/>
            </a:endParaRPr>
          </a:p>
          <a:p>
            <a:pPr marL="231775">
              <a:lnSpc>
                <a:spcPct val="100000"/>
              </a:lnSpc>
              <a:spcBef>
                <a:spcPts val="165"/>
              </a:spcBef>
            </a:pPr>
            <a:r>
              <a:rPr sz="1050" b="1" spc="9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50" b="1" spc="9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50" b="1" spc="27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5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"model"</a:t>
            </a:r>
            <a:r>
              <a:rPr sz="10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&gt;model&lt;/</a:t>
            </a:r>
            <a:r>
              <a:rPr sz="105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50">
              <a:latin typeface="Trebuchet MS" panose="020B0703020202090204"/>
              <a:cs typeface="Trebuchet MS" panose="020B0703020202090204"/>
            </a:endParaRPr>
          </a:p>
          <a:p>
            <a:pPr marL="231775">
              <a:lnSpc>
                <a:spcPct val="100000"/>
              </a:lnSpc>
              <a:spcBef>
                <a:spcPts val="165"/>
              </a:spcBef>
            </a:pPr>
            <a:r>
              <a:rPr sz="1050" b="1" spc="9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50" b="1" spc="9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50" b="1" spc="27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5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50" b="1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"arch"</a:t>
            </a:r>
            <a:r>
              <a:rPr sz="1050" b="1" spc="27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type</a:t>
            </a:r>
            <a:r>
              <a:rPr sz="10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5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"xml"</a:t>
            </a:r>
            <a:r>
              <a:rPr sz="10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50">
              <a:latin typeface="Trebuchet MS" panose="020B0703020202090204"/>
              <a:cs typeface="Trebuchet MS" panose="020B0703020202090204"/>
            </a:endParaRPr>
          </a:p>
          <a:p>
            <a:pPr marL="525145">
              <a:lnSpc>
                <a:spcPct val="100000"/>
              </a:lnSpc>
              <a:spcBef>
                <a:spcPts val="165"/>
              </a:spcBef>
            </a:pPr>
            <a:r>
              <a:rPr sz="10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5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VIEW_TYPE</a:t>
            </a:r>
            <a:r>
              <a:rPr sz="10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50">
              <a:latin typeface="Trebuchet MS" panose="020B0703020202090204"/>
              <a:cs typeface="Trebuchet MS" panose="020B0703020202090204"/>
            </a:endParaRPr>
          </a:p>
          <a:p>
            <a:pPr marL="963930">
              <a:lnSpc>
                <a:spcPct val="100000"/>
              </a:lnSpc>
              <a:spcBef>
                <a:spcPts val="165"/>
              </a:spcBef>
            </a:pPr>
            <a:r>
              <a:rPr sz="10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5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VIEW_SPECIFICATIONS</a:t>
            </a:r>
            <a:r>
              <a:rPr sz="10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50">
              <a:latin typeface="Trebuchet MS" panose="020B0703020202090204"/>
              <a:cs typeface="Trebuchet MS" panose="020B0703020202090204"/>
            </a:endParaRPr>
          </a:p>
          <a:p>
            <a:pPr marL="525145">
              <a:lnSpc>
                <a:spcPct val="100000"/>
              </a:lnSpc>
              <a:spcBef>
                <a:spcPts val="165"/>
              </a:spcBef>
            </a:pPr>
            <a:r>
              <a:rPr sz="10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5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VIEW_TYPE</a:t>
            </a:r>
            <a:r>
              <a:rPr sz="10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50">
              <a:latin typeface="Trebuchet MS" panose="020B0703020202090204"/>
              <a:cs typeface="Trebuchet MS" panose="020B0703020202090204"/>
            </a:endParaRPr>
          </a:p>
          <a:p>
            <a:pPr marL="231775">
              <a:lnSpc>
                <a:spcPct val="100000"/>
              </a:lnSpc>
              <a:spcBef>
                <a:spcPts val="165"/>
              </a:spcBef>
            </a:pPr>
            <a:r>
              <a:rPr sz="1050" b="1" spc="7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50" b="1" spc="7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50" b="1" spc="7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5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0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5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record</a:t>
            </a:r>
            <a:r>
              <a:rPr sz="10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5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85432" y="1133595"/>
            <a:ext cx="1435100" cy="23634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i="1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Different</a:t>
            </a:r>
            <a:r>
              <a:rPr sz="1600" i="1" spc="-8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types</a:t>
            </a:r>
            <a:endParaRPr sz="1600">
              <a:latin typeface="Verdana" panose="020B0804030504040204"/>
              <a:cs typeface="Verdana" panose="020B0804030504040204"/>
            </a:endParaRPr>
          </a:p>
          <a:p>
            <a:pPr marL="505460" indent="-313055">
              <a:lnSpc>
                <a:spcPct val="100000"/>
              </a:lnSpc>
              <a:spcBef>
                <a:spcPts val="1435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504825" algn="l"/>
              </a:tabLst>
            </a:pPr>
            <a:r>
              <a:rPr sz="1100" b="1" spc="-8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list</a:t>
            </a:r>
            <a:r>
              <a:rPr sz="1100" b="1" spc="-9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b="1" spc="-1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(tree)</a:t>
            </a:r>
            <a:endParaRPr sz="1100">
              <a:latin typeface="Verdana" panose="020B0804030504040204"/>
              <a:cs typeface="Verdana" panose="020B0804030504040204"/>
            </a:endParaRPr>
          </a:p>
          <a:p>
            <a:pPr marL="505460" indent="-313055">
              <a:lnSpc>
                <a:spcPct val="100000"/>
              </a:lnSpc>
              <a:spcBef>
                <a:spcPts val="1320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504825" algn="l"/>
              </a:tabLst>
            </a:pPr>
            <a:r>
              <a:rPr sz="1100" b="1" spc="-2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form</a:t>
            </a:r>
            <a:endParaRPr sz="11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704B67"/>
              </a:buClr>
              <a:buFont typeface="Arial" panose="020B0604020202090204"/>
              <a:buChar char="●"/>
            </a:pPr>
            <a:endParaRPr sz="1100">
              <a:latin typeface="Verdana" panose="020B0804030504040204"/>
              <a:cs typeface="Verdana" panose="020B0804030504040204"/>
            </a:endParaRPr>
          </a:p>
          <a:p>
            <a:pPr marL="505460" indent="-313055">
              <a:lnSpc>
                <a:spcPct val="100000"/>
              </a:lnSpc>
              <a:buClr>
                <a:srgbClr val="704B67"/>
              </a:buClr>
              <a:buFont typeface="Arial" panose="020B0604020202090204"/>
              <a:buChar char="●"/>
              <a:tabLst>
                <a:tab pos="504825" algn="l"/>
              </a:tabLst>
            </a:pPr>
            <a:r>
              <a:rPr sz="1100" b="1" spc="-1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search</a:t>
            </a:r>
            <a:endParaRPr sz="11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225"/>
              </a:spcBef>
              <a:buClr>
                <a:srgbClr val="704B67"/>
              </a:buClr>
              <a:buFont typeface="Arial" panose="020B0604020202090204"/>
              <a:buChar char="●"/>
            </a:pPr>
            <a:endParaRPr sz="1100">
              <a:latin typeface="Verdana" panose="020B0804030504040204"/>
              <a:cs typeface="Verdana" panose="020B0804030504040204"/>
            </a:endParaRPr>
          </a:p>
          <a:p>
            <a:pPr marL="505460" indent="-313055">
              <a:lnSpc>
                <a:spcPct val="100000"/>
              </a:lnSpc>
              <a:buClr>
                <a:srgbClr val="704B67"/>
              </a:buClr>
              <a:buFont typeface="Arial" panose="020B0604020202090204"/>
              <a:buChar char="●"/>
              <a:tabLst>
                <a:tab pos="504825" algn="l"/>
              </a:tabLst>
            </a:pPr>
            <a:r>
              <a:rPr lang="en-US" altLang="" sz="1100" b="1" spc="-1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k</a:t>
            </a:r>
            <a:r>
              <a:rPr sz="1100" b="1" spc="-1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anban</a:t>
            </a:r>
            <a:endParaRPr sz="11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Clr>
                <a:srgbClr val="704B67"/>
              </a:buClr>
              <a:buFont typeface="Arial" panose="020B0604020202090204"/>
              <a:buChar char="●"/>
            </a:pPr>
            <a:endParaRPr sz="1100">
              <a:latin typeface="Verdana" panose="020B0804030504040204"/>
              <a:cs typeface="Verdana" panose="020B0804030504040204"/>
            </a:endParaRPr>
          </a:p>
          <a:p>
            <a:pPr marL="505460" indent="-313055">
              <a:lnSpc>
                <a:spcPct val="100000"/>
              </a:lnSpc>
              <a:spcBef>
                <a:spcPts val="5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504825" algn="l"/>
              </a:tabLst>
            </a:pPr>
            <a:r>
              <a:rPr sz="1100" b="1" spc="-2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pivot</a:t>
            </a:r>
            <a:endParaRPr sz="1100">
              <a:latin typeface="Verdana" panose="020B0804030504040204"/>
              <a:cs typeface="Verdana" panose="020B0804030504040204"/>
            </a:endParaRPr>
          </a:p>
          <a:p>
            <a:pPr marL="505460" indent="-313055">
              <a:lnSpc>
                <a:spcPct val="100000"/>
              </a:lnSpc>
              <a:spcBef>
                <a:spcPts val="1320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504825" algn="l"/>
              </a:tabLst>
            </a:pPr>
            <a:r>
              <a:rPr sz="1100" b="1" spc="-2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map</a:t>
            </a:r>
            <a:endParaRPr sz="11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65365" y="3632559"/>
            <a:ext cx="52768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20"/>
              </a:spcBef>
              <a:buClr>
                <a:srgbClr val="704B67"/>
              </a:buClr>
              <a:buSzPct val="92000"/>
              <a:buFont typeface="Arial" panose="020B0604020202090204"/>
              <a:buChar char="●"/>
              <a:tabLst>
                <a:tab pos="393065" algn="l"/>
              </a:tabLst>
            </a:pPr>
            <a:r>
              <a:rPr sz="1200" b="1" i="1" spc="-37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…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30647"/>
              <a:ext cx="2549698" cy="14128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816379"/>
              <a:ext cx="2463977" cy="134139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5563163" y="1204310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5">
                <a:moveTo>
                  <a:pt x="3024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492463" y="2287082"/>
            <a:ext cx="138430" cy="320675"/>
          </a:xfrm>
          <a:custGeom>
            <a:avLst/>
            <a:gdLst/>
            <a:ahLst/>
            <a:cxnLst/>
            <a:rect l="l" t="t" r="r" b="b"/>
            <a:pathLst>
              <a:path w="138429" h="320675">
                <a:moveTo>
                  <a:pt x="69149" y="320111"/>
                </a:moveTo>
                <a:lnTo>
                  <a:pt x="0" y="320111"/>
                </a:lnTo>
                <a:lnTo>
                  <a:pt x="69149" y="160049"/>
                </a:lnTo>
                <a:lnTo>
                  <a:pt x="0" y="0"/>
                </a:lnTo>
                <a:lnTo>
                  <a:pt x="69149" y="0"/>
                </a:lnTo>
                <a:lnTo>
                  <a:pt x="138299" y="160049"/>
                </a:lnTo>
                <a:lnTo>
                  <a:pt x="69149" y="320111"/>
                </a:lnTo>
                <a:close/>
              </a:path>
            </a:pathLst>
          </a:custGeom>
          <a:solidFill>
            <a:srgbClr val="00CD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560113" y="2822344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4">
                <a:moveTo>
                  <a:pt x="3024" y="0"/>
                </a:moveTo>
                <a:lnTo>
                  <a:pt x="0" y="846273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80975" y="219710"/>
            <a:ext cx="2088515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dist">
              <a:lnSpc>
                <a:spcPct val="100000"/>
              </a:lnSpc>
              <a:spcBef>
                <a:spcPts val="100"/>
              </a:spcBef>
            </a:pPr>
            <a:r>
              <a:rPr sz="3200" spc="-215" dirty="0">
                <a:solidFill>
                  <a:srgbClr val="333333"/>
                </a:solidFill>
              </a:rPr>
              <a:t>Basic</a:t>
            </a:r>
            <a:r>
              <a:rPr sz="3200" spc="60" dirty="0">
                <a:solidFill>
                  <a:srgbClr val="333333"/>
                </a:solidFill>
              </a:rPr>
              <a:t> </a:t>
            </a:r>
            <a:r>
              <a:rPr sz="3200" spc="-340" dirty="0">
                <a:solidFill>
                  <a:srgbClr val="333333"/>
                </a:solidFill>
              </a:rPr>
              <a:t>views</a:t>
            </a:r>
            <a:endParaRPr sz="3200"/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3474" y="586666"/>
            <a:ext cx="425999" cy="3657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28491" y="219943"/>
            <a:ext cx="246073" cy="24607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00743" y="1389884"/>
            <a:ext cx="851998" cy="640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4287" y="3740342"/>
            <a:ext cx="2758440" cy="1417955"/>
            <a:chOff x="-14287" y="3740342"/>
            <a:chExt cx="2758440" cy="14179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3212393" y="3493668"/>
            <a:ext cx="4319270" cy="1540510"/>
            <a:chOff x="3212393" y="3493668"/>
            <a:chExt cx="4319270" cy="154051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2393" y="3493668"/>
              <a:ext cx="4319091" cy="1540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88593" y="3550817"/>
              <a:ext cx="4166870" cy="1388110"/>
            </a:xfrm>
            <a:custGeom>
              <a:avLst/>
              <a:gdLst/>
              <a:ahLst/>
              <a:cxnLst/>
              <a:rect l="l" t="t" r="r" b="b"/>
              <a:pathLst>
                <a:path w="4166870" h="1388110">
                  <a:moveTo>
                    <a:pt x="3935392" y="1387797"/>
                  </a:moveTo>
                  <a:lnTo>
                    <a:pt x="231299" y="1387797"/>
                  </a:lnTo>
                  <a:lnTo>
                    <a:pt x="184682" y="1383098"/>
                  </a:lnTo>
                  <a:lnTo>
                    <a:pt x="141264" y="1369621"/>
                  </a:lnTo>
                  <a:lnTo>
                    <a:pt x="101974" y="1348296"/>
                  </a:lnTo>
                  <a:lnTo>
                    <a:pt x="67743" y="1320053"/>
                  </a:lnTo>
                  <a:lnTo>
                    <a:pt x="39500" y="1285822"/>
                  </a:lnTo>
                  <a:lnTo>
                    <a:pt x="18175" y="1246532"/>
                  </a:lnTo>
                  <a:lnTo>
                    <a:pt x="4698" y="1203114"/>
                  </a:lnTo>
                  <a:lnTo>
                    <a:pt x="0" y="1156497"/>
                  </a:lnTo>
                  <a:lnTo>
                    <a:pt x="0" y="231299"/>
                  </a:lnTo>
                  <a:lnTo>
                    <a:pt x="4698" y="184682"/>
                  </a:lnTo>
                  <a:lnTo>
                    <a:pt x="18175" y="141264"/>
                  </a:lnTo>
                  <a:lnTo>
                    <a:pt x="39500" y="101974"/>
                  </a:lnTo>
                  <a:lnTo>
                    <a:pt x="67743" y="67743"/>
                  </a:lnTo>
                  <a:lnTo>
                    <a:pt x="101974" y="39500"/>
                  </a:lnTo>
                  <a:lnTo>
                    <a:pt x="141264" y="18175"/>
                  </a:lnTo>
                  <a:lnTo>
                    <a:pt x="184682" y="4698"/>
                  </a:lnTo>
                  <a:lnTo>
                    <a:pt x="231299" y="0"/>
                  </a:lnTo>
                  <a:lnTo>
                    <a:pt x="3935392" y="0"/>
                  </a:lnTo>
                  <a:lnTo>
                    <a:pt x="3980729" y="4486"/>
                  </a:lnTo>
                  <a:lnTo>
                    <a:pt x="4023907" y="17609"/>
                  </a:lnTo>
                  <a:lnTo>
                    <a:pt x="4063715" y="38865"/>
                  </a:lnTo>
                  <a:lnTo>
                    <a:pt x="4098941" y="67749"/>
                  </a:lnTo>
                  <a:lnTo>
                    <a:pt x="4127826" y="102975"/>
                  </a:lnTo>
                  <a:lnTo>
                    <a:pt x="4149082" y="142784"/>
                  </a:lnTo>
                  <a:lnTo>
                    <a:pt x="4162205" y="185962"/>
                  </a:lnTo>
                  <a:lnTo>
                    <a:pt x="4166691" y="231299"/>
                  </a:lnTo>
                  <a:lnTo>
                    <a:pt x="4166691" y="1156497"/>
                  </a:lnTo>
                  <a:lnTo>
                    <a:pt x="4161992" y="1203114"/>
                  </a:lnTo>
                  <a:lnTo>
                    <a:pt x="4148515" y="1246532"/>
                  </a:lnTo>
                  <a:lnTo>
                    <a:pt x="4127191" y="1285822"/>
                  </a:lnTo>
                  <a:lnTo>
                    <a:pt x="4098947" y="1320053"/>
                  </a:lnTo>
                  <a:lnTo>
                    <a:pt x="4064716" y="1348296"/>
                  </a:lnTo>
                  <a:lnTo>
                    <a:pt x="4025427" y="1369621"/>
                  </a:lnTo>
                  <a:lnTo>
                    <a:pt x="3982008" y="1383098"/>
                  </a:lnTo>
                  <a:lnTo>
                    <a:pt x="3935392" y="13877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288593" y="3550817"/>
              <a:ext cx="4166870" cy="1388110"/>
            </a:xfrm>
            <a:custGeom>
              <a:avLst/>
              <a:gdLst/>
              <a:ahLst/>
              <a:cxnLst/>
              <a:rect l="l" t="t" r="r" b="b"/>
              <a:pathLst>
                <a:path w="4166870" h="1388110">
                  <a:moveTo>
                    <a:pt x="0" y="231299"/>
                  </a:moveTo>
                  <a:lnTo>
                    <a:pt x="4698" y="184682"/>
                  </a:lnTo>
                  <a:lnTo>
                    <a:pt x="18175" y="141264"/>
                  </a:lnTo>
                  <a:lnTo>
                    <a:pt x="39500" y="101974"/>
                  </a:lnTo>
                  <a:lnTo>
                    <a:pt x="67743" y="67743"/>
                  </a:lnTo>
                  <a:lnTo>
                    <a:pt x="101974" y="39500"/>
                  </a:lnTo>
                  <a:lnTo>
                    <a:pt x="141264" y="18175"/>
                  </a:lnTo>
                  <a:lnTo>
                    <a:pt x="184682" y="4698"/>
                  </a:lnTo>
                  <a:lnTo>
                    <a:pt x="231299" y="0"/>
                  </a:lnTo>
                  <a:lnTo>
                    <a:pt x="3935392" y="0"/>
                  </a:lnTo>
                  <a:lnTo>
                    <a:pt x="3980729" y="4486"/>
                  </a:lnTo>
                  <a:lnTo>
                    <a:pt x="4023907" y="17609"/>
                  </a:lnTo>
                  <a:lnTo>
                    <a:pt x="4063715" y="38865"/>
                  </a:lnTo>
                  <a:lnTo>
                    <a:pt x="4098941" y="67749"/>
                  </a:lnTo>
                  <a:lnTo>
                    <a:pt x="4127826" y="102975"/>
                  </a:lnTo>
                  <a:lnTo>
                    <a:pt x="4149082" y="142784"/>
                  </a:lnTo>
                  <a:lnTo>
                    <a:pt x="4162205" y="185962"/>
                  </a:lnTo>
                  <a:lnTo>
                    <a:pt x="4166691" y="231299"/>
                  </a:lnTo>
                  <a:lnTo>
                    <a:pt x="4166691" y="1156497"/>
                  </a:lnTo>
                  <a:lnTo>
                    <a:pt x="4161992" y="1203114"/>
                  </a:lnTo>
                  <a:lnTo>
                    <a:pt x="4148515" y="1246532"/>
                  </a:lnTo>
                  <a:lnTo>
                    <a:pt x="4127191" y="1285822"/>
                  </a:lnTo>
                  <a:lnTo>
                    <a:pt x="4098947" y="1320053"/>
                  </a:lnTo>
                  <a:lnTo>
                    <a:pt x="4064716" y="1348296"/>
                  </a:lnTo>
                  <a:lnTo>
                    <a:pt x="4025427" y="1369621"/>
                  </a:lnTo>
                  <a:lnTo>
                    <a:pt x="3982008" y="1383098"/>
                  </a:lnTo>
                  <a:lnTo>
                    <a:pt x="3935392" y="1387797"/>
                  </a:lnTo>
                  <a:lnTo>
                    <a:pt x="231299" y="1387797"/>
                  </a:lnTo>
                  <a:lnTo>
                    <a:pt x="184682" y="1383098"/>
                  </a:lnTo>
                  <a:lnTo>
                    <a:pt x="141264" y="1369621"/>
                  </a:lnTo>
                  <a:lnTo>
                    <a:pt x="101974" y="1348296"/>
                  </a:lnTo>
                  <a:lnTo>
                    <a:pt x="67743" y="1320053"/>
                  </a:lnTo>
                  <a:lnTo>
                    <a:pt x="39500" y="1285822"/>
                  </a:lnTo>
                  <a:lnTo>
                    <a:pt x="18175" y="1246532"/>
                  </a:lnTo>
                  <a:lnTo>
                    <a:pt x="4698" y="1203114"/>
                  </a:lnTo>
                  <a:lnTo>
                    <a:pt x="0" y="1156497"/>
                  </a:lnTo>
                  <a:lnTo>
                    <a:pt x="0" y="23129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886560" y="3601340"/>
            <a:ext cx="2730500" cy="122555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5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5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tree</a:t>
            </a:r>
            <a:r>
              <a:rPr sz="1150" b="1" spc="38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50" b="1" spc="6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150" b="1" spc="6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50" b="1" spc="6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"My</a:t>
            </a:r>
            <a:r>
              <a:rPr sz="1150" b="1" spc="37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50" b="1" spc="114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activities"</a:t>
            </a:r>
            <a:r>
              <a:rPr sz="1150" b="1" spc="114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50">
              <a:latin typeface="Trebuchet MS" panose="020B0703020202090204"/>
              <a:cs typeface="Trebuchet MS" panose="020B0703020202090204"/>
            </a:endParaRPr>
          </a:p>
          <a:p>
            <a:pPr marL="469265">
              <a:lnSpc>
                <a:spcPct val="100000"/>
              </a:lnSpc>
              <a:spcBef>
                <a:spcPts val="195"/>
              </a:spcBef>
            </a:pPr>
            <a:r>
              <a:rPr sz="1150" b="1" spc="10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50" b="1" spc="10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50" b="1" spc="31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5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5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"opportunity"</a:t>
            </a:r>
            <a:r>
              <a:rPr sz="11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50">
              <a:latin typeface="Trebuchet MS" panose="020B0703020202090204"/>
              <a:cs typeface="Trebuchet MS" panose="020B0703020202090204"/>
            </a:endParaRPr>
          </a:p>
          <a:p>
            <a:pPr marL="469265">
              <a:lnSpc>
                <a:spcPct val="100000"/>
              </a:lnSpc>
              <a:spcBef>
                <a:spcPts val="195"/>
              </a:spcBef>
            </a:pPr>
            <a:r>
              <a:rPr sz="1150" b="1" spc="10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50" b="1" spc="10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50" b="1" spc="31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5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5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"contact_name"</a:t>
            </a:r>
            <a:r>
              <a:rPr sz="11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50">
              <a:latin typeface="Trebuchet MS" panose="020B0703020202090204"/>
              <a:cs typeface="Trebuchet MS" panose="020B0703020202090204"/>
            </a:endParaRPr>
          </a:p>
          <a:p>
            <a:pPr marL="469265">
              <a:lnSpc>
                <a:spcPct val="100000"/>
              </a:lnSpc>
              <a:spcBef>
                <a:spcPts val="195"/>
              </a:spcBef>
            </a:pPr>
            <a:r>
              <a:rPr sz="1150" b="1" spc="10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50" b="1" spc="10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50" b="1" spc="31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5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5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"email"</a:t>
            </a:r>
            <a:r>
              <a:rPr sz="11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50">
              <a:latin typeface="Trebuchet MS" panose="020B0703020202090204"/>
              <a:cs typeface="Trebuchet MS" panose="020B0703020202090204"/>
            </a:endParaRPr>
          </a:p>
          <a:p>
            <a:pPr marL="469265">
              <a:lnSpc>
                <a:spcPct val="100000"/>
              </a:lnSpc>
              <a:spcBef>
                <a:spcPts val="195"/>
              </a:spcBef>
            </a:pPr>
            <a:r>
              <a:rPr sz="1150" b="1" spc="17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...</a:t>
            </a:r>
            <a:endParaRPr sz="115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50" b="1" spc="3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150" b="1" spc="3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tree</a:t>
            </a:r>
            <a:r>
              <a:rPr sz="1150" b="1" spc="3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50">
              <a:latin typeface="Trebuchet MS" panose="020B0703020202090204"/>
              <a:cs typeface="Trebuchet MS" panose="020B07030202020902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799" y="392574"/>
            <a:ext cx="640778" cy="174124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768438" y="3357593"/>
            <a:ext cx="846455" cy="3175"/>
          </a:xfrm>
          <a:custGeom>
            <a:avLst/>
            <a:gdLst/>
            <a:ahLst/>
            <a:cxnLst/>
            <a:rect l="l" t="t" r="r" b="b"/>
            <a:pathLst>
              <a:path w="846454" h="3175">
                <a:moveTo>
                  <a:pt x="846298" y="2999"/>
                </a:moveTo>
                <a:lnTo>
                  <a:pt x="0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67005" y="180975"/>
            <a:ext cx="27343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solidFill>
                  <a:srgbClr val="333333"/>
                </a:solidFill>
              </a:rPr>
              <a:t>List</a:t>
            </a:r>
            <a:r>
              <a:rPr sz="2400" spc="-95" dirty="0">
                <a:solidFill>
                  <a:srgbClr val="333333"/>
                </a:solidFill>
              </a:rPr>
              <a:t> </a:t>
            </a:r>
            <a:r>
              <a:rPr sz="2400" dirty="0">
                <a:solidFill>
                  <a:srgbClr val="333333"/>
                </a:solidFill>
              </a:rPr>
              <a:t>(or</a:t>
            </a:r>
            <a:r>
              <a:rPr sz="2400" spc="-105" dirty="0">
                <a:solidFill>
                  <a:srgbClr val="333333"/>
                </a:solidFill>
              </a:rPr>
              <a:t> </a:t>
            </a:r>
            <a:r>
              <a:rPr sz="2400" spc="-40" dirty="0">
                <a:solidFill>
                  <a:srgbClr val="333333"/>
                </a:solidFill>
              </a:rPr>
              <a:t>tree)</a:t>
            </a:r>
            <a:r>
              <a:rPr sz="2400" spc="-95" dirty="0">
                <a:solidFill>
                  <a:srgbClr val="333333"/>
                </a:solidFill>
              </a:rPr>
              <a:t> </a:t>
            </a:r>
            <a:r>
              <a:rPr sz="2400" spc="-340" dirty="0">
                <a:solidFill>
                  <a:srgbClr val="333333"/>
                </a:solidFill>
              </a:rPr>
              <a:t>views</a:t>
            </a:r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5211864" y="3286868"/>
            <a:ext cx="320675" cy="138430"/>
          </a:xfrm>
          <a:custGeom>
            <a:avLst/>
            <a:gdLst/>
            <a:ahLst/>
            <a:cxnLst/>
            <a:rect l="l" t="t" r="r" b="b"/>
            <a:pathLst>
              <a:path w="320675" h="138429">
                <a:moveTo>
                  <a:pt x="160049" y="138299"/>
                </a:moveTo>
                <a:lnTo>
                  <a:pt x="0" y="69149"/>
                </a:lnTo>
                <a:lnTo>
                  <a:pt x="0" y="0"/>
                </a:lnTo>
                <a:lnTo>
                  <a:pt x="160049" y="69149"/>
                </a:lnTo>
                <a:lnTo>
                  <a:pt x="320099" y="0"/>
                </a:lnTo>
                <a:lnTo>
                  <a:pt x="320099" y="69149"/>
                </a:lnTo>
                <a:lnTo>
                  <a:pt x="160049" y="138299"/>
                </a:lnTo>
                <a:close/>
              </a:path>
            </a:pathLst>
          </a:custGeom>
          <a:solidFill>
            <a:srgbClr val="FB77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150416" y="3354543"/>
            <a:ext cx="846455" cy="3175"/>
          </a:xfrm>
          <a:custGeom>
            <a:avLst/>
            <a:gdLst/>
            <a:ahLst/>
            <a:cxnLst/>
            <a:rect l="l" t="t" r="r" b="b"/>
            <a:pathLst>
              <a:path w="846454" h="3175">
                <a:moveTo>
                  <a:pt x="846323" y="2999"/>
                </a:moveTo>
                <a:lnTo>
                  <a:pt x="0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30647"/>
              <a:ext cx="2549698" cy="141284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816379"/>
              <a:ext cx="2463977" cy="134139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948373" y="754475"/>
            <a:ext cx="7426959" cy="2485390"/>
            <a:chOff x="948373" y="754475"/>
            <a:chExt cx="7426959" cy="2485390"/>
          </a:xfrm>
        </p:grpSpPr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8373" y="929398"/>
              <a:ext cx="7247235" cy="231012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3622" y="1005610"/>
              <a:ext cx="7056735" cy="211960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24572" y="986560"/>
              <a:ext cx="7094855" cy="2157730"/>
            </a:xfrm>
            <a:custGeom>
              <a:avLst/>
              <a:gdLst/>
              <a:ahLst/>
              <a:cxnLst/>
              <a:rect l="l" t="t" r="r" b="b"/>
              <a:pathLst>
                <a:path w="7094855" h="2157730">
                  <a:moveTo>
                    <a:pt x="0" y="0"/>
                  </a:moveTo>
                  <a:lnTo>
                    <a:pt x="7094835" y="0"/>
                  </a:lnTo>
                  <a:lnTo>
                    <a:pt x="7094835" y="2157708"/>
                  </a:lnTo>
                  <a:lnTo>
                    <a:pt x="0" y="215770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00983" y="754475"/>
              <a:ext cx="373724" cy="373724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18672" y="566698"/>
            <a:ext cx="408956" cy="54862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784519" y="197171"/>
            <a:ext cx="293991" cy="29398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78523" y="4802765"/>
            <a:ext cx="340720" cy="3407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4287" y="3740342"/>
            <a:ext cx="2758440" cy="1417955"/>
            <a:chOff x="-14287" y="3740342"/>
            <a:chExt cx="2758440" cy="14179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775594" y="1378272"/>
            <a:ext cx="3746500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i="1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Display,</a:t>
            </a:r>
            <a:r>
              <a:rPr sz="1600" i="1" spc="7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spc="5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create</a:t>
            </a:r>
            <a:r>
              <a:rPr sz="1600" i="1" spc="7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600" i="1" spc="7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spc="7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edit</a:t>
            </a:r>
            <a:r>
              <a:rPr sz="1600" i="1" spc="9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b="1" spc="-12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single </a:t>
            </a:r>
            <a:r>
              <a:rPr sz="1600" b="1" spc="-9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records</a:t>
            </a:r>
            <a:endParaRPr sz="16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698" cy="14128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816379"/>
              <a:ext cx="2463977" cy="134139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xfrm>
            <a:off x="3182527" y="1726641"/>
            <a:ext cx="4429759" cy="11791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b="1" spc="50" dirty="0">
                <a:latin typeface="Arial Bold Italic" panose="020B0604020202090204" charset="0"/>
                <a:cs typeface="Arial Bold Italic" panose="020B0604020202090204" charset="0"/>
              </a:rPr>
              <a:t>Composed</a:t>
            </a:r>
            <a:r>
              <a:rPr sz="1400" b="1" spc="15" dirty="0"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400" b="1" spc="90" dirty="0">
                <a:latin typeface="Arial Bold Italic" panose="020B0604020202090204" charset="0"/>
                <a:cs typeface="Arial Bold Italic" panose="020B0604020202090204" charset="0"/>
              </a:rPr>
              <a:t>of</a:t>
            </a:r>
            <a:r>
              <a:rPr sz="1400" b="1" spc="15" dirty="0"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400" b="1" spc="-50" dirty="0">
                <a:latin typeface="Arial Bold Italic" panose="020B0604020202090204" charset="0"/>
                <a:cs typeface="Arial Bold Italic" panose="020B0604020202090204" charset="0"/>
              </a:rPr>
              <a:t>:</a:t>
            </a:r>
            <a:endParaRPr sz="1400" b="1" spc="-50" dirty="0">
              <a:latin typeface="Arial Bold Italic" panose="020B0604020202090204" charset="0"/>
              <a:cs typeface="Arial Bold Italic" panose="020B0604020202090204" charset="0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1400" b="1">
              <a:latin typeface="Arial Bold Italic" panose="020B0604020202090204" charset="0"/>
              <a:cs typeface="Arial Bold Italic" panose="020B0604020202090204" charset="0"/>
            </a:endParaRPr>
          </a:p>
          <a:p>
            <a:pPr marL="469265" indent="-351155">
              <a:lnSpc>
                <a:spcPct val="100000"/>
              </a:lnSpc>
              <a:buClr>
                <a:srgbClr val="704B67"/>
              </a:buClr>
              <a:buFont typeface="Arial" panose="020B0604020202090204"/>
              <a:buChar char="●"/>
              <a:tabLst>
                <a:tab pos="469265" algn="l"/>
                <a:tab pos="2602230" algn="l"/>
              </a:tabLst>
            </a:pPr>
            <a:r>
              <a:rPr sz="1400" b="1" spc="-125" dirty="0">
                <a:solidFill>
                  <a:srgbClr val="FB777C"/>
                </a:solidFill>
                <a:latin typeface="Arial Bold Italic" panose="020B0604020202090204" charset="0"/>
                <a:cs typeface="Arial Bold Italic" panose="020B0604020202090204" charset="0"/>
              </a:rPr>
              <a:t>high-level</a:t>
            </a:r>
            <a:r>
              <a:rPr sz="1400" b="1" spc="-110" dirty="0">
                <a:solidFill>
                  <a:srgbClr val="FB777C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400" b="1" spc="-10" dirty="0">
                <a:solidFill>
                  <a:srgbClr val="FB777C"/>
                </a:solidFill>
                <a:latin typeface="Arial Bold Italic" panose="020B0604020202090204" charset="0"/>
                <a:cs typeface="Arial Bold Italic" panose="020B0604020202090204" charset="0"/>
              </a:rPr>
              <a:t>structure   </a:t>
            </a:r>
            <a:r>
              <a:rPr sz="1400" b="1" spc="190" dirty="0">
                <a:latin typeface="Arial Bold Italic" panose="020B0604020202090204" charset="0"/>
                <a:cs typeface="Arial Bold Italic" panose="020B0604020202090204" charset="0"/>
              </a:rPr>
              <a:t>-</a:t>
            </a:r>
            <a:r>
              <a:rPr sz="1400" b="1" spc="50" dirty="0">
                <a:latin typeface="Arial Bold Italic" panose="020B0604020202090204" charset="0"/>
                <a:cs typeface="Arial Bold Italic" panose="020B0604020202090204" charset="0"/>
              </a:rPr>
              <a:t> groups </a:t>
            </a:r>
            <a:r>
              <a:rPr sz="1400" b="1" dirty="0">
                <a:latin typeface="Arial Bold Italic" panose="020B0604020202090204" charset="0"/>
                <a:cs typeface="Arial Bold Italic" panose="020B0604020202090204" charset="0"/>
              </a:rPr>
              <a:t>and</a:t>
            </a:r>
            <a:r>
              <a:rPr sz="1400" b="1" spc="50" dirty="0">
                <a:latin typeface="Arial Bold Italic" panose="020B0604020202090204" charset="0"/>
                <a:cs typeface="Arial Bold Italic" panose="020B0604020202090204" charset="0"/>
              </a:rPr>
              <a:t> notebooks</a:t>
            </a:r>
            <a:endParaRPr sz="1400" b="1" spc="50" dirty="0">
              <a:latin typeface="Arial Bold Italic" panose="020B0604020202090204" charset="0"/>
              <a:cs typeface="Arial Bold Italic" panose="020B0604020202090204" charset="0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Clr>
                <a:srgbClr val="704B67"/>
              </a:buClr>
              <a:buFont typeface="Arial" panose="020B0604020202090204"/>
              <a:buChar char="●"/>
            </a:pPr>
            <a:endParaRPr sz="1400" b="1">
              <a:latin typeface="Arial Bold Italic" panose="020B0604020202090204" charset="0"/>
              <a:cs typeface="Arial Bold Italic" panose="020B0604020202090204" charset="0"/>
            </a:endParaRPr>
          </a:p>
          <a:p>
            <a:pPr marL="469265" indent="-351155">
              <a:lnSpc>
                <a:spcPct val="100000"/>
              </a:lnSpc>
              <a:buClr>
                <a:srgbClr val="704B67"/>
              </a:buClr>
              <a:buFont typeface="Arial" panose="020B0604020202090204"/>
              <a:buChar char="●"/>
              <a:tabLst>
                <a:tab pos="469265" algn="l"/>
              </a:tabLst>
            </a:pPr>
            <a:r>
              <a:rPr sz="1400" b="1" spc="-155" dirty="0">
                <a:solidFill>
                  <a:srgbClr val="FB777C"/>
                </a:solidFill>
                <a:latin typeface="Arial Bold Italic" panose="020B0604020202090204" charset="0"/>
                <a:cs typeface="Arial Bold Italic" panose="020B0604020202090204" charset="0"/>
              </a:rPr>
              <a:t>Interactive</a:t>
            </a:r>
            <a:r>
              <a:rPr sz="1400" b="1" spc="-130" dirty="0">
                <a:solidFill>
                  <a:srgbClr val="FB777C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400" b="1" spc="-140" dirty="0">
                <a:solidFill>
                  <a:srgbClr val="FB777C"/>
                </a:solidFill>
                <a:latin typeface="Arial Bold Italic" panose="020B0604020202090204" charset="0"/>
                <a:cs typeface="Arial Bold Italic" panose="020B0604020202090204" charset="0"/>
              </a:rPr>
              <a:t>elements</a:t>
            </a:r>
            <a:r>
              <a:rPr sz="1400" b="1" spc="-25" dirty="0">
                <a:solidFill>
                  <a:srgbClr val="FB777C"/>
                </a:solidFill>
                <a:latin typeface="Arial Bold Italic" panose="020B0604020202090204" charset="0"/>
                <a:cs typeface="Arial Bold Italic" panose="020B0604020202090204" charset="0"/>
              </a:rPr>
              <a:t>      </a:t>
            </a:r>
            <a:r>
              <a:rPr sz="1400" b="1" spc="190" dirty="0">
                <a:latin typeface="Arial Bold Italic" panose="020B0604020202090204" charset="0"/>
                <a:cs typeface="Arial Bold Italic" panose="020B0604020202090204" charset="0"/>
              </a:rPr>
              <a:t>-</a:t>
            </a:r>
            <a:r>
              <a:rPr sz="1400" b="1" spc="60" dirty="0"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400" b="1" spc="70" dirty="0">
                <a:latin typeface="Arial Bold Italic" panose="020B0604020202090204" charset="0"/>
                <a:cs typeface="Arial Bold Italic" panose="020B0604020202090204" charset="0"/>
              </a:rPr>
              <a:t>buttons</a:t>
            </a:r>
            <a:r>
              <a:rPr sz="1400" b="1" spc="65" dirty="0"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400" b="1" dirty="0">
                <a:latin typeface="Arial Bold Italic" panose="020B0604020202090204" charset="0"/>
                <a:cs typeface="Arial Bold Italic" panose="020B0604020202090204" charset="0"/>
              </a:rPr>
              <a:t>and</a:t>
            </a:r>
            <a:r>
              <a:rPr sz="1400" b="1" spc="60" dirty="0"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400" b="1" spc="45" dirty="0">
                <a:latin typeface="Arial Bold Italic" panose="020B0604020202090204" charset="0"/>
                <a:cs typeface="Arial Bold Italic" panose="020B0604020202090204" charset="0"/>
              </a:rPr>
              <a:t>fields</a:t>
            </a:r>
            <a:endParaRPr sz="1400" b="1" spc="45" dirty="0">
              <a:latin typeface="Arial Bold Italic" panose="020B0604020202090204" charset="0"/>
              <a:cs typeface="Arial Bold Italic" panose="020B0604020202090204" charset="0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90949" y="1246122"/>
            <a:ext cx="2740025" cy="1975485"/>
            <a:chOff x="390949" y="1246122"/>
            <a:chExt cx="2740025" cy="1975485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949" y="1246122"/>
              <a:ext cx="2739794" cy="19751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8099" y="1284234"/>
              <a:ext cx="2625494" cy="1860883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60387" y="1667252"/>
            <a:ext cx="1312072" cy="54863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68773" y="181217"/>
            <a:ext cx="19754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0" dirty="0">
                <a:solidFill>
                  <a:srgbClr val="333333"/>
                </a:solidFill>
              </a:rPr>
              <a:t>Form</a:t>
            </a:r>
            <a:r>
              <a:rPr sz="3200" spc="45" dirty="0">
                <a:solidFill>
                  <a:srgbClr val="333333"/>
                </a:solidFill>
              </a:rPr>
              <a:t> </a:t>
            </a:r>
            <a:r>
              <a:rPr sz="3200" spc="-340" dirty="0">
                <a:solidFill>
                  <a:srgbClr val="333333"/>
                </a:solidFill>
              </a:rPr>
              <a:t>views</a:t>
            </a:r>
            <a:endParaRPr sz="3200"/>
          </a:p>
        </p:txBody>
      </p: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58989" y="182879"/>
            <a:ext cx="283931" cy="28393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94424" y="570066"/>
            <a:ext cx="638991" cy="365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10288</Words>
  <Application>WPS Presentation</Application>
  <PresentationFormat>On-screen Show (4:3)</PresentationFormat>
  <Paragraphs>592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9" baseType="lpstr">
      <vt:lpstr>Arial</vt:lpstr>
      <vt:lpstr>SimSun</vt:lpstr>
      <vt:lpstr>Wingdings</vt:lpstr>
      <vt:lpstr>Liberation Sans Narrow</vt:lpstr>
      <vt:lpstr>Thonburi</vt:lpstr>
      <vt:lpstr>Verdana</vt:lpstr>
      <vt:lpstr>Courier New</vt:lpstr>
      <vt:lpstr>Arial</vt:lpstr>
      <vt:lpstr>Times New Roman</vt:lpstr>
      <vt:lpstr>微软雅黑</vt:lpstr>
      <vt:lpstr>汉仪旗黑</vt:lpstr>
      <vt:lpstr>Arial Unicode MS</vt:lpstr>
      <vt:lpstr>Calibri</vt:lpstr>
      <vt:lpstr>Helvetica Neue</vt:lpstr>
      <vt:lpstr>宋体-简</vt:lpstr>
      <vt:lpstr>Arial Regular</vt:lpstr>
      <vt:lpstr>Arial Bold</vt:lpstr>
      <vt:lpstr>Verdana Regular</vt:lpstr>
      <vt:lpstr>Arial Bold Italic</vt:lpstr>
      <vt:lpstr>Trebuchet MS</vt:lpstr>
      <vt:lpstr>IBM 3270</vt:lpstr>
      <vt:lpstr>Verdana Bold</vt:lpstr>
      <vt:lpstr>Verdana</vt:lpstr>
      <vt:lpstr>Office Theme</vt:lpstr>
      <vt:lpstr>Chapter 4</vt:lpstr>
      <vt:lpstr>Models Structure</vt:lpstr>
      <vt:lpstr>Access Rights</vt:lpstr>
      <vt:lpstr>Introduction to Security</vt:lpstr>
      <vt:lpstr>Fields attributes (again)</vt:lpstr>
      <vt:lpstr>Basic views</vt:lpstr>
      <vt:lpstr>Basic views</vt:lpstr>
      <vt:lpstr>List (or tree) views</vt:lpstr>
      <vt:lpstr>Form views</vt:lpstr>
      <vt:lpstr>Form views</vt:lpstr>
      <vt:lpstr>Form views</vt:lpstr>
      <vt:lpstr>Form views</vt:lpstr>
      <vt:lpstr>Form views</vt:lpstr>
      <vt:lpstr>Form views</vt:lpstr>
      <vt:lpstr>Search views</vt:lpstr>
      <vt:lpstr>Search domain</vt:lpstr>
      <vt:lpstr>Advanced ﬁlter</vt:lpstr>
      <vt:lpstr>Advanced ﬁlter</vt:lpstr>
      <vt:lpstr>Ordering</vt:lpstr>
      <vt:lpstr>Model Ordering</vt:lpstr>
      <vt:lpstr>View Ordering</vt:lpstr>
      <vt:lpstr>Manual Ordering</vt:lpstr>
      <vt:lpstr>Ordering, Basic Views</vt:lpstr>
      <vt:lpstr>Action</vt:lpstr>
      <vt:lpstr>Action</vt:lpstr>
      <vt:lpstr>Menus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Exercise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</dc:title>
  <dc:creator/>
  <cp:lastModifiedBy>nhannguyen</cp:lastModifiedBy>
  <cp:revision>8</cp:revision>
  <dcterms:created xsi:type="dcterms:W3CDTF">2024-10-15T04:32:18Z</dcterms:created>
  <dcterms:modified xsi:type="dcterms:W3CDTF">2024-10-15T04:32:18Z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1900-01-00T00:00:00Z</vt:filetime>
  </property>
  <property fmtid="{D5CDD505-2E9C-101B-9397-08002B2CF9AE}" pid="4" name="Producer">
    <vt:lpwstr>3-Heights(TM) PDF Security Shell 4.8.25.2 (http://www.pdf-tools.com)</vt:lpwstr>
  </property>
  <property fmtid="{D5CDD505-2E9C-101B-9397-08002B2CF9AE}" pid="5" name="KSOProductBuildVer">
    <vt:lpwstr>1033-3.1.1.5096</vt:lpwstr>
  </property>
</Properties>
</file>